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79" r:id="rId24"/>
    <p:sldId id="281" r:id="rId25"/>
    <p:sldId id="282" r:id="rId26"/>
    <p:sldId id="286" r:id="rId27"/>
    <p:sldId id="283" r:id="rId28"/>
    <p:sldId id="287" r:id="rId29"/>
    <p:sldId id="288" r:id="rId30"/>
    <p:sldId id="284" r:id="rId31"/>
    <p:sldId id="291" r:id="rId32"/>
    <p:sldId id="299" r:id="rId33"/>
    <p:sldId id="285" r:id="rId34"/>
    <p:sldId id="290" r:id="rId35"/>
    <p:sldId id="292" r:id="rId36"/>
    <p:sldId id="289" r:id="rId37"/>
    <p:sldId id="293" r:id="rId38"/>
    <p:sldId id="294" r:id="rId39"/>
    <p:sldId id="295" r:id="rId40"/>
    <p:sldId id="296" r:id="rId41"/>
    <p:sldId id="300" r:id="rId42"/>
    <p:sldId id="297" r:id="rId43"/>
    <p:sldId id="298" r:id="rId4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E24E-D6CE-4677-8683-6654EB298543}" type="datetimeFigureOut">
              <a:rPr lang="it-IT" smtClean="0"/>
              <a:pPr/>
              <a:t>09/01/2014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60AC-8924-40A6-98C2-E538021A60B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116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E24E-D6CE-4677-8683-6654EB298543}" type="datetimeFigureOut">
              <a:rPr lang="it-IT" smtClean="0"/>
              <a:pPr/>
              <a:t>09/01/2014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60AC-8924-40A6-98C2-E538021A60B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852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E24E-D6CE-4677-8683-6654EB298543}" type="datetimeFigureOut">
              <a:rPr lang="it-IT" smtClean="0"/>
              <a:pPr/>
              <a:t>09/01/2014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60AC-8924-40A6-98C2-E538021A60B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270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E24E-D6CE-4677-8683-6654EB298543}" type="datetimeFigureOut">
              <a:rPr lang="it-IT" smtClean="0"/>
              <a:pPr/>
              <a:t>09/01/2014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60AC-8924-40A6-98C2-E538021A60B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109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E24E-D6CE-4677-8683-6654EB298543}" type="datetimeFigureOut">
              <a:rPr lang="it-IT" smtClean="0"/>
              <a:pPr/>
              <a:t>09/01/2014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60AC-8924-40A6-98C2-E538021A60B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53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E24E-D6CE-4677-8683-6654EB298543}" type="datetimeFigureOut">
              <a:rPr lang="it-IT" smtClean="0"/>
              <a:pPr/>
              <a:t>09/01/2014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60AC-8924-40A6-98C2-E538021A60B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532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E24E-D6CE-4677-8683-6654EB298543}" type="datetimeFigureOut">
              <a:rPr lang="it-IT" smtClean="0"/>
              <a:pPr/>
              <a:t>09/01/2014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60AC-8924-40A6-98C2-E538021A60B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03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E24E-D6CE-4677-8683-6654EB298543}" type="datetimeFigureOut">
              <a:rPr lang="it-IT" smtClean="0"/>
              <a:pPr/>
              <a:t>09/01/2014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60AC-8924-40A6-98C2-E538021A60B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384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E24E-D6CE-4677-8683-6654EB298543}" type="datetimeFigureOut">
              <a:rPr lang="it-IT" smtClean="0"/>
              <a:pPr/>
              <a:t>09/01/2014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60AC-8924-40A6-98C2-E538021A60B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116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E24E-D6CE-4677-8683-6654EB298543}" type="datetimeFigureOut">
              <a:rPr lang="it-IT" smtClean="0"/>
              <a:pPr/>
              <a:t>09/01/2014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60AC-8924-40A6-98C2-E538021A60B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77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E24E-D6CE-4677-8683-6654EB298543}" type="datetimeFigureOut">
              <a:rPr lang="it-IT" smtClean="0"/>
              <a:pPr/>
              <a:t>09/01/2014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60AC-8924-40A6-98C2-E538021A60B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879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CE24E-D6CE-4677-8683-6654EB298543}" type="datetimeFigureOut">
              <a:rPr lang="it-IT" smtClean="0"/>
              <a:pPr/>
              <a:t>09/01/2014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B60AC-8924-40A6-98C2-E538021A60B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509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94071" y="260648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Georges </a:t>
            </a:r>
            <a:r>
              <a:rPr lang="it-IT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Tour (1593-1652</a:t>
            </a:r>
            <a:r>
              <a:rPr lang="it-IT" sz="32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32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743436" y="6028416"/>
            <a:ext cx="4307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Adorazione dei pastori </a:t>
            </a:r>
            <a:endParaRPr lang="it-IT" sz="32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13740" y="5689862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Olio </a:t>
            </a:r>
            <a:r>
              <a:rPr lang="it-IT" sz="16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it-IT" sz="16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tela.  1644 </a:t>
            </a:r>
            <a:r>
              <a:rPr lang="it-IT" sz="16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it-IT" sz="16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 </a:t>
            </a:r>
            <a:r>
              <a:rPr lang="it-IT" sz="16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it-IT" sz="16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131  </a:t>
            </a:r>
            <a:r>
              <a:rPr lang="it-IT" sz="1600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Musée</a:t>
            </a:r>
            <a:r>
              <a:rPr lang="it-IT" sz="16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it-IT" sz="16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Louvre</a:t>
            </a:r>
            <a:endParaRPr lang="it-IT" sz="1600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" t="3801" r="2807" b="1691"/>
          <a:stretch/>
        </p:blipFill>
        <p:spPr>
          <a:xfrm>
            <a:off x="403737" y="1124744"/>
            <a:ext cx="5618761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086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2" t="6585" r="29205" b="58604"/>
          <a:stretch/>
        </p:blipFill>
        <p:spPr>
          <a:xfrm>
            <a:off x="1475656" y="260648"/>
            <a:ext cx="6244529" cy="6423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532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407434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sue mani sono le uniche ad essere libere, </a:t>
            </a:r>
          </a:p>
          <a:p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giunte in preghiera,</a:t>
            </a:r>
          </a:p>
          <a:p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segno di abbandono.</a:t>
            </a:r>
          </a:p>
          <a:p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L’effetto dell’ombra delle mani sul seno </a:t>
            </a:r>
          </a:p>
          <a:p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come quello di un’ala proiettata sul cuore di Maria. </a:t>
            </a:r>
          </a:p>
          <a:p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l’ombra dello Spirito sul suo grembo (</a:t>
            </a:r>
            <a:r>
              <a:rPr lang="it-IT" sz="2400" i="1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cfr. Lc 1,36</a:t>
            </a:r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4944"/>
            <a:ext cx="9144000" cy="3796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946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7584" y="332656"/>
            <a:ext cx="691276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Questo per voi il segno: troverete un bambino </a:t>
            </a:r>
            <a:endParaRPr lang="it-IT" sz="24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avvolto in fasce, </a:t>
            </a:r>
            <a:endParaRPr lang="it-IT" sz="24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adagiato in una mangiatoia </a:t>
            </a:r>
            <a:endParaRPr lang="it-IT" sz="24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Lc 2,12 </a:t>
            </a:r>
            <a:endParaRPr lang="it-IT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i="1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Conosciamo dai Vangeli apocrifi,</a:t>
            </a:r>
          </a:p>
          <a:p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 canti della tradizione,</a:t>
            </a:r>
          </a:p>
          <a:p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dettagli dell’omaggio dei pastori,</a:t>
            </a:r>
          </a:p>
          <a:p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dei doni portati al bambino,</a:t>
            </a:r>
          </a:p>
          <a:p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doni che sono i prodotti della terra, il latte, la musica…</a:t>
            </a:r>
          </a:p>
          <a:p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400" i="1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n-US" sz="2400" i="1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grege</a:t>
            </a:r>
            <a:r>
              <a:rPr lang="en-US" sz="2400" i="1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relicto</a:t>
            </a:r>
            <a:r>
              <a:rPr lang="en-US" sz="2400" i="1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humiles</a:t>
            </a:r>
            <a:r>
              <a:rPr lang="en-US" sz="2400" i="1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2400" i="1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cunas</a:t>
            </a:r>
            <a:r>
              <a:rPr lang="en-US" sz="2400" i="1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i="1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vocati </a:t>
            </a:r>
            <a:r>
              <a:rPr lang="it-IT" sz="2400" i="1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pastores</a:t>
            </a:r>
            <a:r>
              <a:rPr lang="it-IT" sz="2400" i="1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adproperant</a:t>
            </a:r>
            <a:r>
              <a:rPr lang="it-IT" sz="2400" i="1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i="1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Venite </a:t>
            </a:r>
            <a:r>
              <a:rPr lang="it-IT" sz="2400" i="1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adoremus</a:t>
            </a:r>
            <a:r>
              <a:rPr lang="it-IT" sz="2400" i="1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Dominum</a:t>
            </a:r>
            <a:r>
              <a:rPr lang="it-IT" sz="2400" i="1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i="1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i="1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16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8" r="9104" b="18418"/>
          <a:stretch/>
        </p:blipFill>
        <p:spPr>
          <a:xfrm>
            <a:off x="-32467" y="20704"/>
            <a:ext cx="9162301" cy="3759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asellaDiTesto 2"/>
          <p:cNvSpPr txBox="1"/>
          <p:nvPr/>
        </p:nvSpPr>
        <p:spPr>
          <a:xfrm>
            <a:off x="480231" y="4005064"/>
            <a:ext cx="813690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 abbiamo una scena familiare, austera,  </a:t>
            </a:r>
          </a:p>
          <a:p>
            <a:r>
              <a:rPr lang="it-IT" sz="22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abitata da contadini semplici della Lorena del ’600. </a:t>
            </a:r>
          </a:p>
          <a:p>
            <a:r>
              <a:rPr lang="it-IT" sz="22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Pochi dettagli, nessun movimento;</a:t>
            </a:r>
          </a:p>
          <a:p>
            <a:r>
              <a:rPr lang="it-IT" sz="22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Pastori semplici, ma con la loro dignità: </a:t>
            </a:r>
          </a:p>
          <a:p>
            <a:r>
              <a:rPr lang="it-IT" sz="22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vestiti </a:t>
            </a:r>
            <a:r>
              <a:rPr lang="it-IT" sz="22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della festa,  le </a:t>
            </a:r>
            <a:r>
              <a:rPr lang="it-IT" sz="22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pettinature curate,</a:t>
            </a:r>
          </a:p>
          <a:p>
            <a:r>
              <a:rPr lang="it-IT" sz="22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doni, oggetti speciali, come la terrina calda, il flauto.</a:t>
            </a:r>
          </a:p>
          <a:p>
            <a:r>
              <a:rPr lang="it-IT" sz="22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agnellino annusa il piccolo e qualche spiga di grano</a:t>
            </a:r>
            <a:r>
              <a:rPr lang="it-IT" sz="22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105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887416" y="134110"/>
            <a:ext cx="525658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3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Accanto a Maria </a:t>
            </a:r>
            <a:r>
              <a:rPr lang="it-IT" sz="23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it-IT" sz="23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giovane pastore:</a:t>
            </a:r>
          </a:p>
          <a:p>
            <a:pPr algn="ctr"/>
            <a:r>
              <a:rPr lang="it-IT" sz="23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portato con sé un agnellino. </a:t>
            </a:r>
          </a:p>
          <a:p>
            <a:pPr algn="ctr"/>
            <a:r>
              <a:rPr lang="it-IT" sz="23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Umile, </a:t>
            </a:r>
            <a:r>
              <a:rPr lang="it-IT" sz="23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eppure dallo sguardo fiero, </a:t>
            </a:r>
          </a:p>
          <a:p>
            <a:pPr algn="ctr"/>
            <a:r>
              <a:rPr lang="fr-CA" sz="23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fr-CA" sz="23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volto</a:t>
            </a:r>
            <a:r>
              <a:rPr lang="fr-CA" sz="23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CA" sz="23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cui</a:t>
            </a:r>
            <a:r>
              <a:rPr lang="fr-CA" sz="23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 </a:t>
            </a:r>
            <a:r>
              <a:rPr lang="fr-CA" sz="23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fondono</a:t>
            </a:r>
            <a:r>
              <a:rPr lang="fr-CA" sz="23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A" sz="23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CA" sz="23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fr-CA" sz="23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rigore</a:t>
            </a:r>
            <a:r>
              <a:rPr lang="fr-CA" sz="23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la </a:t>
            </a:r>
            <a:r>
              <a:rPr lang="fr-CA" sz="23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tenerezza</a:t>
            </a:r>
            <a:r>
              <a:rPr lang="fr-CA" sz="23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3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3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colletto della camicia </a:t>
            </a:r>
            <a:endParaRPr lang="it-IT" sz="23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3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vezzosamente </a:t>
            </a:r>
            <a:r>
              <a:rPr lang="it-IT" sz="23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ricamato, </a:t>
            </a:r>
          </a:p>
          <a:p>
            <a:pPr algn="ctr"/>
            <a:r>
              <a:rPr lang="it-IT" sz="23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mano callosa chiusa sul bastone,</a:t>
            </a:r>
          </a:p>
          <a:p>
            <a:pPr algn="ctr"/>
            <a:r>
              <a:rPr lang="it-IT" sz="23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 strumento del suo lavoro.</a:t>
            </a:r>
          </a:p>
          <a:p>
            <a:pPr algn="ctr"/>
            <a:r>
              <a:rPr lang="it-IT" sz="23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suo volto adesso è attratto </a:t>
            </a:r>
            <a:endParaRPr lang="it-IT" sz="23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3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qualcosa </a:t>
            </a:r>
            <a:r>
              <a:rPr lang="it-IT" sz="23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 va più in là. </a:t>
            </a:r>
            <a:endParaRPr lang="it-IT" sz="23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23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3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Guarda assorto, silenzioso: </a:t>
            </a:r>
          </a:p>
          <a:p>
            <a:pPr algn="ctr"/>
            <a:r>
              <a:rPr lang="it-IT" sz="23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vede che avverte in qualche modo </a:t>
            </a:r>
            <a:endParaRPr lang="it-IT" sz="23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3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23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solennità del momento.</a:t>
            </a:r>
          </a:p>
          <a:p>
            <a:pPr algn="ctr"/>
            <a:r>
              <a:rPr lang="it-IT" sz="23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L’intuizione di una presenza </a:t>
            </a:r>
          </a:p>
          <a:p>
            <a:pPr algn="ctr"/>
            <a:r>
              <a:rPr lang="it-IT" sz="23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 ha bisogno di uno spazio interiore </a:t>
            </a:r>
            <a:endParaRPr lang="it-IT" sz="23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3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it-IT" sz="23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accoglienza.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r="50970" b="26840"/>
          <a:stretch/>
        </p:blipFill>
        <p:spPr>
          <a:xfrm>
            <a:off x="0" y="76654"/>
            <a:ext cx="4149242" cy="6520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32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83"/>
            <a:ext cx="8928992" cy="6851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154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4" r="54701" b="62412"/>
          <a:stretch/>
        </p:blipFill>
        <p:spPr>
          <a:xfrm>
            <a:off x="611560" y="0"/>
            <a:ext cx="821814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728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548680"/>
            <a:ext cx="799288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Sorride invece il personaggio alla sua destra.</a:t>
            </a:r>
          </a:p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Questo ragazzo stringe lieto fra le dita un flauto, </a:t>
            </a:r>
          </a:p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quasi fosse pronto anch’egli ad unirsi, con semplicità, </a:t>
            </a:r>
          </a:p>
          <a:p>
            <a:pPr algn="ctr"/>
            <a:r>
              <a:rPr lang="it-IT" sz="240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agli </a:t>
            </a:r>
            <a:r>
              <a:rPr lang="it-IT" sz="240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angeli  e </a:t>
            </a:r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alla </a:t>
            </a:r>
            <a:r>
              <a:rPr lang="it-IT" sz="240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musica </a:t>
            </a:r>
            <a:r>
              <a:rPr lang="it-IT" sz="240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questa notte santa. </a:t>
            </a:r>
            <a:endParaRPr lang="it-IT" sz="24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L’altra mano invece sale alla tesa del cappello, </a:t>
            </a:r>
          </a:p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per un saluto, gioviale e riverente insieme, </a:t>
            </a:r>
          </a:p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si farebbe davanti ad una persona importante</a:t>
            </a:r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Saluta in questa nuova vita</a:t>
            </a:r>
          </a:p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Re dei Re che ha scelto così di venire al mondo.</a:t>
            </a:r>
          </a:p>
          <a:p>
            <a:pPr algn="ctr"/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dispetto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timidezza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lascia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sullo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sfondo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fa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avanti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il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suo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desiderio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vedere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di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essere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ammesso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nella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cerchia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coloro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sono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presenti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alla grande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gioia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06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5" b="33944"/>
          <a:stretch/>
        </p:blipFill>
        <p:spPr>
          <a:xfrm>
            <a:off x="539552" y="-27867"/>
            <a:ext cx="7560840" cy="6857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216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7" t="7149" r="41655" b="48261"/>
          <a:stretch/>
        </p:blipFill>
        <p:spPr>
          <a:xfrm>
            <a:off x="2195736" y="117528"/>
            <a:ext cx="4896544" cy="6764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05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39731" y="260648"/>
            <a:ext cx="842493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pastori </a:t>
            </a:r>
            <a:r>
              <a:rPr lang="it-IT" sz="2400" i="1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andarono, senza indugio, </a:t>
            </a:r>
          </a:p>
          <a:p>
            <a:pPr algn="ctr"/>
            <a:r>
              <a:rPr lang="it-IT" sz="2400" i="1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trovarono Maria e Giuseppe </a:t>
            </a:r>
          </a:p>
          <a:p>
            <a:pPr algn="ctr"/>
            <a:r>
              <a:rPr lang="it-IT" sz="2400" i="1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il bambino, adagiato nella mangiatoia. </a:t>
            </a:r>
          </a:p>
          <a:p>
            <a:pPr algn="ctr"/>
            <a:r>
              <a:rPr lang="it-IT" sz="2400" i="1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dopo averlo visto, </a:t>
            </a:r>
          </a:p>
          <a:p>
            <a:pPr algn="ctr"/>
            <a:r>
              <a:rPr lang="it-IT" sz="2400" i="1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riferirono ciò che del bambino era stato detto loro. </a:t>
            </a:r>
          </a:p>
          <a:p>
            <a:pPr algn="ctr"/>
            <a:endParaRPr lang="it-IT" sz="2400" i="1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i="1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Tutti </a:t>
            </a:r>
            <a:r>
              <a:rPr lang="it-IT" sz="2400" i="1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quelli che udivano </a:t>
            </a:r>
            <a:endParaRPr lang="it-IT" sz="2400" i="1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i="1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it-IT" sz="2400" i="1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stupirono delle cose dette loro dai pastori. </a:t>
            </a:r>
          </a:p>
          <a:p>
            <a:pPr algn="ctr"/>
            <a:r>
              <a:rPr lang="it-IT" sz="2400" i="1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Maria, da parte sua, custodiva tutte queste cose, </a:t>
            </a:r>
          </a:p>
          <a:p>
            <a:pPr algn="ctr"/>
            <a:r>
              <a:rPr lang="it-IT" sz="2400" i="1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meditandole nel suo cuore</a:t>
            </a:r>
            <a:r>
              <a:rPr lang="it-IT" sz="2400" i="1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it-IT" sz="2400" i="1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i="1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pastori se ne tornarono, </a:t>
            </a:r>
          </a:p>
          <a:p>
            <a:pPr algn="ctr"/>
            <a:r>
              <a:rPr lang="it-IT" sz="2400" i="1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glorificando e lodando Dio </a:t>
            </a:r>
            <a:endParaRPr lang="it-IT" sz="2400" i="1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i="1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it-IT" sz="2400" i="1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tutto quello che avevano udito e visto, </a:t>
            </a:r>
          </a:p>
          <a:p>
            <a:pPr algn="ctr"/>
            <a:r>
              <a:rPr lang="it-IT" sz="2400" i="1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com'era stato detto loro. </a:t>
            </a:r>
          </a:p>
          <a:p>
            <a:pPr algn="ctr"/>
            <a:endParaRPr lang="it-IT" sz="2400" i="1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i="1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Lc 2, </a:t>
            </a:r>
            <a:r>
              <a:rPr lang="it-IT" i="1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16-20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870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692696"/>
            <a:ext cx="7920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Calma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rassicurante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sollecitudine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rispetto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convivono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volto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fr-CA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donna con il </a:t>
            </a:r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turbante</a:t>
            </a:r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sue mani recano l’offerta </a:t>
            </a:r>
            <a:endParaRPr lang="it-IT" sz="24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 pentola di coccio coperta da un piatto, </a:t>
            </a:r>
          </a:p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contenere forse un po’ di latte per l’infante </a:t>
            </a:r>
          </a:p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un po’ di cibo per confortare i suoi genitori,</a:t>
            </a:r>
          </a:p>
          <a:p>
            <a:pPr algn="ctr"/>
            <a:endParaRPr lang="it-IT" sz="24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dita della donna la sfiorano appena </a:t>
            </a:r>
          </a:p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perché forse è troppo calda…</a:t>
            </a:r>
          </a:p>
          <a:p>
            <a:pPr algn="ctr"/>
            <a:endParaRPr lang="it-IT" sz="24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 delicatezza anticipa già il gesto stesso dei Magi </a:t>
            </a:r>
          </a:p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 presto giungeranno da Oriente con i loro doni preziosi.</a:t>
            </a:r>
          </a:p>
          <a:p>
            <a:pPr algn="ctr"/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6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15"/>
          <a:stretch/>
        </p:blipFill>
        <p:spPr>
          <a:xfrm>
            <a:off x="1331640" y="36141"/>
            <a:ext cx="6444208" cy="6823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745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4182"/>
          <a:stretch/>
        </p:blipFill>
        <p:spPr>
          <a:xfrm>
            <a:off x="1691680" y="44157"/>
            <a:ext cx="6020617" cy="669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6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4" t="36697" r="30183" b="37149"/>
          <a:stretch/>
        </p:blipFill>
        <p:spPr>
          <a:xfrm>
            <a:off x="1259632" y="692696"/>
            <a:ext cx="6629302" cy="5400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662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612" y="578744"/>
            <a:ext cx="450100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infine, sulla destra, </a:t>
            </a:r>
            <a:endParaRPr lang="it-IT" sz="24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uomo di spalle, </a:t>
            </a:r>
          </a:p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barba candida e soffice ,</a:t>
            </a:r>
          </a:p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viso molto bello, </a:t>
            </a:r>
            <a:endParaRPr lang="it-IT" sz="24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viso di un patriarca, </a:t>
            </a:r>
          </a:p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un uomo di Dio: </a:t>
            </a:r>
            <a:endParaRPr lang="it-IT" sz="24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Giuseppe</a:t>
            </a:r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 sguardo fisso </a:t>
            </a:r>
            <a:endParaRPr lang="it-IT" sz="24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 neonato </a:t>
            </a:r>
            <a:endParaRPr lang="it-IT" sz="24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cui è padre putativo, </a:t>
            </a:r>
          </a:p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stupito </a:t>
            </a:r>
            <a:endParaRPr lang="it-IT" sz="24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ciò che sta accadendo, </a:t>
            </a:r>
            <a:endParaRPr lang="it-IT" sz="24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 </a:t>
            </a:r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sinceramente lieto, </a:t>
            </a:r>
          </a:p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intimamente felice, </a:t>
            </a:r>
            <a:endParaRPr lang="it-IT" sz="24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</a:t>
            </a:r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rivela </a:t>
            </a:r>
            <a:endParaRPr lang="it-IT" sz="24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scintilla nei suoi occhi</a:t>
            </a:r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17" r="-1"/>
          <a:stretch/>
        </p:blipFill>
        <p:spPr>
          <a:xfrm>
            <a:off x="4121624" y="380046"/>
            <a:ext cx="5046027" cy="60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3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6" r="9254" b="46251"/>
          <a:stretch/>
        </p:blipFill>
        <p:spPr>
          <a:xfrm>
            <a:off x="1763688" y="127253"/>
            <a:ext cx="6390135" cy="673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6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71600" y="1052736"/>
            <a:ext cx="73448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Egli guarda verso il bambino </a:t>
            </a:r>
            <a:endParaRPr lang="it-IT" sz="24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sue mani sono impegnate con la luce: </a:t>
            </a:r>
          </a:p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 proteggerla come poi sarà chiamato </a:t>
            </a:r>
          </a:p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custodire e proteggere il bambino </a:t>
            </a:r>
          </a:p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 vento omicida di Erode. </a:t>
            </a:r>
          </a:p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Protegge la candela, </a:t>
            </a:r>
            <a:endParaRPr lang="it-IT" sz="24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unica </a:t>
            </a:r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fonte luminosa della stanza, </a:t>
            </a:r>
          </a:p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 luce fisica e spirituale, </a:t>
            </a:r>
          </a:p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 illumina il mistero della vita nascente. </a:t>
            </a:r>
          </a:p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fiamma nascosta dalla mano contratta di </a:t>
            </a:r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Giuseppe </a:t>
            </a:r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tanto forte da proiettare l’ombra </a:t>
            </a:r>
            <a:endParaRPr lang="it-IT" sz="24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delle </a:t>
            </a:r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dita della Madonna. </a:t>
            </a:r>
          </a:p>
          <a:p>
            <a:pPr algn="ctr"/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09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0"/>
          <a:stretch/>
        </p:blipFill>
        <p:spPr>
          <a:xfrm>
            <a:off x="1907704" y="-7110"/>
            <a:ext cx="5328592" cy="6856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737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3"/>
          <a:stretch/>
        </p:blipFill>
        <p:spPr>
          <a:xfrm>
            <a:off x="1331640" y="-9775"/>
            <a:ext cx="7020272" cy="6827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141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153867"/>
            <a:ext cx="417621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Egli scherma la luce, </a:t>
            </a:r>
          </a:p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evitando che si diffonda troppo </a:t>
            </a:r>
          </a:p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distolga l’attenzione </a:t>
            </a:r>
            <a:endParaRPr lang="it-IT" sz="24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dello </a:t>
            </a:r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spettatore dal neonato, </a:t>
            </a:r>
          </a:p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centro della scena. </a:t>
            </a:r>
            <a:endParaRPr lang="it-IT" sz="24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così non è la fiamma della candela ad attirare </a:t>
            </a:r>
            <a:endParaRPr lang="it-IT" sz="24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nostra attenzione, </a:t>
            </a:r>
          </a:p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 il bambino, la vera luce </a:t>
            </a:r>
            <a:endParaRPr lang="it-IT" sz="24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 </a:t>
            </a:r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sorta </a:t>
            </a:r>
            <a:endParaRPr lang="it-IT" sz="24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rischiarare il mondo.</a:t>
            </a:r>
          </a:p>
          <a:p>
            <a:pPr algn="ctr"/>
            <a:endParaRPr lang="fr-CA" sz="24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CA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l’ombra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avvolge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A" sz="24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CA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spalle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Giuseppe </a:t>
            </a:r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viene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dire il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suo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ruolo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umile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nascosto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8"/>
          <a:stretch/>
        </p:blipFill>
        <p:spPr>
          <a:xfrm>
            <a:off x="4076330" y="6534"/>
            <a:ext cx="5052960" cy="6851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540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8015"/>
            <a:ext cx="8496944" cy="6874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572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12" y="692696"/>
            <a:ext cx="85689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luce va verso il piccolo, in fasce, </a:t>
            </a:r>
          </a:p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 la rinvia, intorno a sé, </a:t>
            </a:r>
            <a:endParaRPr lang="it-IT" sz="24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bagliore divino.</a:t>
            </a:r>
          </a:p>
          <a:p>
            <a:pPr algn="ctr"/>
            <a:endParaRPr lang="it-IT" sz="24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luminosità nella scena </a:t>
            </a:r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sembra </a:t>
            </a:r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filtrare </a:t>
            </a:r>
          </a:p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attraverso la fasciatura piuttosto curiosa del neonato </a:t>
            </a:r>
          </a:p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mentre la luce che si riverbera sui rossi e sugli aranci </a:t>
            </a:r>
          </a:p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esalta quasi a renderli braci. </a:t>
            </a:r>
          </a:p>
          <a:p>
            <a:pPr algn="ctr"/>
            <a:endParaRPr lang="it-IT" sz="24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bambino è adagiato sulla paglia: </a:t>
            </a:r>
          </a:p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avvolto in strette fasce, </a:t>
            </a:r>
            <a:endParaRPr lang="it-IT" sz="24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 </a:t>
            </a:r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candida cuffia sul capo, </a:t>
            </a:r>
          </a:p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dorme placido e serio, </a:t>
            </a:r>
            <a:endParaRPr lang="it-IT" sz="24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</a:t>
            </a:r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solo i neonati sanno fare…</a:t>
            </a:r>
          </a:p>
          <a:p>
            <a:pPr algn="ctr"/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86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7" t="23931" r="17659" b="16259"/>
          <a:stretch/>
        </p:blipFill>
        <p:spPr>
          <a:xfrm>
            <a:off x="0" y="340448"/>
            <a:ext cx="9144000" cy="611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71600" y="908720"/>
            <a:ext cx="74168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bambino, normalissimo, </a:t>
            </a:r>
          </a:p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dipendente delle cure di altri, </a:t>
            </a:r>
          </a:p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ordinario in mezzo a persone ordinarie, </a:t>
            </a:r>
          </a:p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 non ci fa dono di sguardi dolci o sorrisi commoventi: </a:t>
            </a:r>
          </a:p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assente… </a:t>
            </a:r>
          </a:p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tuttavia sacramento della presenza del «Dio con noi».</a:t>
            </a:r>
          </a:p>
          <a:p>
            <a:pPr algn="ctr"/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Egli è l’Emmanuele,</a:t>
            </a:r>
          </a:p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presenza fragile di un mondo divino, luminoso, </a:t>
            </a:r>
          </a:p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esposto all’oscurità, al male, alla morte.  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74314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7" t="20910" b="39438"/>
          <a:stretch/>
        </p:blipFill>
        <p:spPr>
          <a:xfrm>
            <a:off x="539552" y="25090"/>
            <a:ext cx="8244407" cy="6813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578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8" b="22153"/>
          <a:stretch/>
        </p:blipFill>
        <p:spPr>
          <a:xfrm>
            <a:off x="210861" y="188640"/>
            <a:ext cx="8933139" cy="3944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asellaDiTesto 2"/>
          <p:cNvSpPr txBox="1"/>
          <p:nvPr/>
        </p:nvSpPr>
        <p:spPr>
          <a:xfrm>
            <a:off x="210861" y="4509120"/>
            <a:ext cx="88256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richiamo pasquale è evidente: </a:t>
            </a:r>
          </a:p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vinto dal sonno, immobile e avvolto nelle bende come in un sudario. </a:t>
            </a:r>
          </a:p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Sembra una pietà in miniatura, </a:t>
            </a:r>
          </a:p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anticipo del Cristo deposto nel sepolcro il sabato santo. </a:t>
            </a:r>
          </a:p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04635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7584" y="404664"/>
            <a:ext cx="74168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agnello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scivola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madre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il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pastore</a:t>
            </a:r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dolcemente mangia la paglia della culla </a:t>
            </a:r>
          </a:p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cercando di non disturbare il Bambino che dorme. </a:t>
            </a:r>
          </a:p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lui che si avvicina più di tutti al volto del Bambino: </a:t>
            </a:r>
          </a:p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l’agnello che riconosce il vero Agnello di Dio</a:t>
            </a:r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Questo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Bambino 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l’</a:t>
            </a:r>
            <a:r>
              <a:rPr lang="fr-CA" sz="2400" i="1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Agnus Dei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prende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 di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sè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peccato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mondo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L’immagine di infinita tenerezza dell’agnello, </a:t>
            </a:r>
          </a:p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intreccia con il suo essere segno del sacrificio pasquale:</a:t>
            </a:r>
          </a:p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esso indica il Bambino, </a:t>
            </a:r>
            <a:endParaRPr lang="it-IT" sz="24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nato </a:t>
            </a:r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dare la vita. </a:t>
            </a:r>
          </a:p>
          <a:p>
            <a:pPr algn="ctr"/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81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7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39"/>
          <a:stretch/>
        </p:blipFill>
        <p:spPr>
          <a:xfrm>
            <a:off x="611560" y="116632"/>
            <a:ext cx="8087175" cy="6704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846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3568" y="620688"/>
            <a:ext cx="77048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Gesù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è al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centro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degli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sguardi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centro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delle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linee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composizione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centro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luminoso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più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ancora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candela </a:t>
            </a:r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nascosta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vegliardo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Egli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irradia la sua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luce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sulla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veste rossa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Vergine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punto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l’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scena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è come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decentrata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messa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movimento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verso la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sinistra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Bambino e sua Madre </a:t>
            </a:r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sono i due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punti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più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luminosi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dipinto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Questo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Bambino è il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centro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mondo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sua Madre, </a:t>
            </a:r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riceve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lui un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posto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unico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nella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storia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salvezza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94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45"/>
          <a:stretch/>
        </p:blipFill>
        <p:spPr>
          <a:xfrm>
            <a:off x="1763688" y="49202"/>
            <a:ext cx="5531362" cy="6817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855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404664"/>
            <a:ext cx="82089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contorni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luogo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perdono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nella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penombra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figure sembrano comparire all’improvviso </a:t>
            </a:r>
          </a:p>
          <a:p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davanti al bambino addormentato</a:t>
            </a:r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Sono tutti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vicini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affollano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disponendosi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come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fossero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cornice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un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quadro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sovrappongono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l’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sull’altro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A" sz="24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400" dirty="0" err="1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attorno</a:t>
            </a:r>
            <a:r>
              <a:rPr lang="fr-CA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bambino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appena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nato</a:t>
            </a:r>
            <a:r>
              <a:rPr lang="fr-CA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prossimità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sovrapposizione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A" sz="24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400" dirty="0" err="1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fr-CA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conferisce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grande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forza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alla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scena</a:t>
            </a:r>
            <a:r>
              <a:rPr lang="fr-CA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Sono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giunti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solleciti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 l’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invito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dell’angelo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sono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immobili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in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silenzio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fronte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bambino.</a:t>
            </a:r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fermano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corpi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muovono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sentimenti</a:t>
            </a:r>
            <a:r>
              <a:rPr lang="fr-CA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98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260648"/>
            <a:ext cx="849694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ci sono angeli, </a:t>
            </a:r>
            <a:endParaRPr lang="it-IT" sz="24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 sono stelle, </a:t>
            </a:r>
            <a:endParaRPr lang="it-IT" sz="24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aureole</a:t>
            </a:r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estasi,</a:t>
            </a:r>
          </a:p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neppure il bue e l’asino della tradizione, </a:t>
            </a:r>
          </a:p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 </a:t>
            </a:r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sguardi e mani di gente semplice. </a:t>
            </a:r>
          </a:p>
          <a:p>
            <a:pPr algn="ctr"/>
            <a:endParaRPr lang="fr-CA" sz="24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CA" sz="2400" dirty="0" err="1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Volti</a:t>
            </a:r>
            <a:r>
              <a:rPr lang="fr-CA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guardano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 bambino </a:t>
            </a:r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allo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stesso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tempo </a:t>
            </a:r>
            <a:endParaRPr lang="fr-CA" sz="24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CA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sono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rivolti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verso un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altrove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A" sz="24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CA" sz="2400" dirty="0" err="1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dentro</a:t>
            </a:r>
            <a:r>
              <a:rPr lang="fr-CA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loro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24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 </a:t>
            </a:r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 esprimono la vita: </a:t>
            </a:r>
          </a:p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lavoro, il nutrimento</a:t>
            </a:r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festa, la cura, </a:t>
            </a:r>
            <a:endParaRPr lang="it-IT" sz="24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protezione e la preghiera. </a:t>
            </a:r>
          </a:p>
          <a:p>
            <a:r>
              <a:rPr lang="it-IT" sz="16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0105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967" y="103139"/>
            <a:ext cx="90364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ci sono anche i </a:t>
            </a:r>
            <a:r>
              <a:rPr lang="fr-CA" sz="2400" dirty="0" err="1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nostri</a:t>
            </a:r>
            <a:r>
              <a:rPr lang="fr-CA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volti</a:t>
            </a:r>
            <a:r>
              <a:rPr lang="fr-CA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fr-CA" sz="2400" dirty="0" err="1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raggiunti</a:t>
            </a:r>
            <a:r>
              <a:rPr lang="fr-CA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fr-CA" sz="2400" dirty="0" err="1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fr-CA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improvvisa</a:t>
            </a:r>
            <a:r>
              <a:rPr lang="fr-CA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speranza</a:t>
            </a:r>
            <a:r>
              <a:rPr lang="fr-CA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4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Intorno al bambino si è come invitati a prendere posto, </a:t>
            </a:r>
          </a:p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completare il cerchio aperto da Maria, Giuseppe e i pastori </a:t>
            </a:r>
          </a:p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contemplare  Colui che l’evangelista chiama fin dalla mangiatoia</a:t>
            </a:r>
          </a:p>
          <a:p>
            <a:pPr algn="ctr"/>
            <a:r>
              <a:rPr lang="it-IT" sz="2400" i="1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Salvatore, il Cristo Signore (Lc 2,11). </a:t>
            </a:r>
            <a:endParaRPr lang="it-IT" sz="24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chiamati a far parte di </a:t>
            </a:r>
            <a:r>
              <a:rPr lang="fr-CA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fr-CA" sz="2400" dirty="0" err="1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coro</a:t>
            </a:r>
            <a:r>
              <a:rPr lang="fr-CA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4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CA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fr-CA" sz="2400" dirty="0" err="1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cui</a:t>
            </a:r>
            <a:r>
              <a:rPr lang="fr-CA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varie </a:t>
            </a:r>
            <a:r>
              <a:rPr lang="fr-CA" sz="2400" dirty="0" err="1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voci</a:t>
            </a:r>
            <a:r>
              <a:rPr lang="fr-CA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 </a:t>
            </a:r>
            <a:r>
              <a:rPr lang="fr-CA" sz="2400" dirty="0" err="1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fondono</a:t>
            </a:r>
            <a:r>
              <a:rPr lang="fr-CA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un ardente </a:t>
            </a:r>
            <a:r>
              <a:rPr lang="fr-CA" sz="2400" dirty="0" err="1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silenzio</a:t>
            </a:r>
            <a:r>
              <a:rPr lang="fr-CA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24"/>
          <a:stretch/>
        </p:blipFill>
        <p:spPr>
          <a:xfrm>
            <a:off x="75314" y="3519459"/>
            <a:ext cx="9068686" cy="326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03648" y="620688"/>
            <a:ext cx="61206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i="1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Tutto è accaduto nel silenzio. </a:t>
            </a:r>
            <a:br>
              <a:rPr lang="it-IT" sz="2800" i="1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800" i="1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Bisogna tacere </a:t>
            </a:r>
            <a:endParaRPr lang="it-IT" sz="28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800" i="1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ritornare ai pittori del silenzio </a:t>
            </a:r>
          </a:p>
          <a:p>
            <a:pPr algn="ctr"/>
            <a:r>
              <a:rPr lang="it-IT" sz="2800" i="1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Georges La Tour. </a:t>
            </a:r>
          </a:p>
          <a:p>
            <a:pPr algn="ctr"/>
            <a:r>
              <a:rPr lang="it-IT" sz="2800" i="1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2800" i="1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800" i="1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partire nell'oscurità, </a:t>
            </a:r>
            <a:endParaRPr lang="it-IT" sz="28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800" i="1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fiduciosi, </a:t>
            </a:r>
            <a:endParaRPr lang="it-IT" sz="28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800" i="1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perché la stella del mattino </a:t>
            </a:r>
            <a:br>
              <a:rPr lang="it-IT" sz="2800" i="1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800" i="1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è alzata anche nei nostri cuori.</a:t>
            </a:r>
          </a:p>
          <a:p>
            <a:pPr algn="ctr"/>
            <a:r>
              <a:rPr lang="it-IT" sz="2800" i="1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it-IT" sz="2800" i="1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000" i="1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 </a:t>
            </a:r>
            <a:r>
              <a:rPr lang="it-IT" sz="2000" i="1" dirty="0" err="1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Clement</a:t>
            </a:r>
            <a:endParaRPr lang="it-IT" sz="20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47083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7378"/>
            <a:ext cx="8616832" cy="690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254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3568" y="260648"/>
            <a:ext cx="72728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prima vista la </a:t>
            </a:r>
            <a:r>
              <a:rPr lang="fr-CA" sz="2400" dirty="0" err="1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scena</a:t>
            </a:r>
            <a:r>
              <a:rPr lang="fr-CA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sembra</a:t>
            </a:r>
            <a:r>
              <a:rPr lang="fr-CA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statica</a:t>
            </a:r>
            <a:r>
              <a:rPr lang="fr-CA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it-IT" sz="24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 a </a:t>
            </a:r>
            <a:r>
              <a:rPr lang="fr-CA" sz="2400" dirty="0" err="1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</a:t>
            </a:r>
            <a:r>
              <a:rPr lang="fr-CA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sguardo</a:t>
            </a:r>
            <a:r>
              <a:rPr lang="fr-CA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più </a:t>
            </a:r>
            <a:r>
              <a:rPr lang="fr-CA" sz="2400" dirty="0" err="1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profondo</a:t>
            </a:r>
            <a:r>
              <a:rPr lang="fr-CA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 </a:t>
            </a:r>
            <a:r>
              <a:rPr lang="fr-CA" sz="2400" dirty="0" err="1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</a:t>
            </a:r>
            <a:r>
              <a:rPr lang="fr-CA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piena</a:t>
            </a:r>
            <a:r>
              <a:rPr lang="fr-CA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fr-CA" sz="2400" dirty="0" err="1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</a:t>
            </a:r>
            <a:r>
              <a:rPr lang="fr-CA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it-IT" sz="24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400" dirty="0" err="1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nell’orientamento</a:t>
            </a:r>
            <a:r>
              <a:rPr lang="fr-CA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degli</a:t>
            </a:r>
            <a:r>
              <a:rPr lang="fr-CA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sguardi</a:t>
            </a:r>
            <a:r>
              <a:rPr lang="fr-CA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it-IT" sz="24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400" dirty="0" err="1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</a:t>
            </a:r>
            <a:r>
              <a:rPr lang="fr-CA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dettagli</a:t>
            </a:r>
            <a:r>
              <a:rPr lang="fr-CA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it-IT" sz="24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400" dirty="0" err="1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</a:t>
            </a:r>
            <a:r>
              <a:rPr lang="fr-CA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movimento</a:t>
            </a:r>
            <a:r>
              <a:rPr lang="fr-CA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delle </a:t>
            </a:r>
            <a:r>
              <a:rPr lang="fr-CA" sz="2400" dirty="0" err="1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</a:t>
            </a:r>
            <a:r>
              <a:rPr lang="fr-CA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4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b="1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24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62"/>
          <a:stretch/>
        </p:blipFill>
        <p:spPr>
          <a:xfrm>
            <a:off x="1" y="3068959"/>
            <a:ext cx="9144000" cy="3058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933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1" t="35174" r="19560" b="36082"/>
          <a:stretch/>
        </p:blipFill>
        <p:spPr>
          <a:xfrm>
            <a:off x="436728" y="1244143"/>
            <a:ext cx="8707272" cy="405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1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" y="9521"/>
            <a:ext cx="534588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5525392" y="692696"/>
            <a:ext cx="35111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Maria, </a:t>
            </a:r>
            <a:endParaRPr lang="it-IT" sz="24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 </a:t>
            </a:r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dominante </a:t>
            </a:r>
            <a:endParaRPr lang="it-IT" sz="24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sulla </a:t>
            </a:r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sinistra, </a:t>
            </a:r>
          </a:p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veglia </a:t>
            </a:r>
            <a:endParaRPr lang="it-IT" sz="24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atteggiamento raccolto. </a:t>
            </a:r>
          </a:p>
          <a:p>
            <a:pPr algn="ctr"/>
            <a:endParaRPr lang="it-IT" sz="24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l’unica </a:t>
            </a:r>
          </a:p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guardare </a:t>
            </a:r>
            <a:endParaRPr lang="it-IT" sz="24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verso </a:t>
            </a:r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Bambino:</a:t>
            </a:r>
          </a:p>
          <a:p>
            <a:pPr algn="ctr"/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rivolta al figlio, </a:t>
            </a:r>
            <a:endParaRPr lang="it-IT" sz="2400" dirty="0" smtClean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 </a:t>
            </a:r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guarda più avanti. </a:t>
            </a:r>
          </a:p>
          <a:p>
            <a:pPr algn="ctr"/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79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9" r="24265" b="39641"/>
          <a:stretch/>
        </p:blipFill>
        <p:spPr>
          <a:xfrm>
            <a:off x="1763688" y="9520"/>
            <a:ext cx="5015873" cy="6791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29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188640"/>
            <a:ext cx="820891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Donna solenne, ieratica, </a:t>
            </a:r>
          </a:p>
          <a:p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senza aureola ma non senza gloria, </a:t>
            </a:r>
          </a:p>
          <a:p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consapevole del </a:t>
            </a:r>
            <a:r>
              <a:rPr lang="it-IT" sz="2400" i="1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mysterion</a:t>
            </a:r>
            <a:r>
              <a:rPr lang="it-IT" sz="2400" i="1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come una Madre di Dio bizantina. </a:t>
            </a:r>
          </a:p>
          <a:p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Chiamata, </a:t>
            </a:r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</a:t>
            </a:r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noi, </a:t>
            </a:r>
          </a:p>
          <a:p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ricevere tutto di sé</a:t>
            </a:r>
          </a:p>
          <a:p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ciò che si compie nel Figlio.</a:t>
            </a:r>
          </a:p>
          <a:p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it-IT" sz="2400" i="1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 cosa a me e a te, donna? (</a:t>
            </a:r>
            <a:r>
              <a:rPr lang="it-IT" sz="2400" i="1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it-IT" sz="2400" i="1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2,4)</a:t>
            </a:r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Cioè, chi siamo, </a:t>
            </a:r>
          </a:p>
          <a:p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scegliamo di essere di fronte alla volontà di Dio?</a:t>
            </a:r>
          </a:p>
          <a:p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 cosa chiede a me e a te il suo amore?</a:t>
            </a:r>
          </a:p>
          <a:p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suo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volto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racconta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volontà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Dio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compiere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sofferenza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fa parte, </a:t>
            </a:r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essa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è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accolta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meno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gloria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momento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</a:t>
            </a:r>
            <a:r>
              <a:rPr lang="fr-CA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it-IT" sz="2400" i="1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Stabat</a:t>
            </a:r>
            <a:r>
              <a:rPr lang="it-IT" sz="2400" i="1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Mater</a:t>
            </a:r>
            <a:r>
              <a:rPr lang="it-IT" sz="24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da qui fino alla croce</a:t>
            </a:r>
            <a:r>
              <a:rPr lang="it-IT" sz="24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4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6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1388</Words>
  <Application>Microsoft Office PowerPoint</Application>
  <PresentationFormat>Presentazione su schermo (4:3)</PresentationFormat>
  <Paragraphs>279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4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Elmer</cp:lastModifiedBy>
  <cp:revision>11</cp:revision>
  <dcterms:created xsi:type="dcterms:W3CDTF">2014-01-01T12:58:20Z</dcterms:created>
  <dcterms:modified xsi:type="dcterms:W3CDTF">2014-01-09T20:45:31Z</dcterms:modified>
</cp:coreProperties>
</file>