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45" r:id="rId4"/>
    <p:sldId id="259" r:id="rId5"/>
    <p:sldId id="346" r:id="rId6"/>
    <p:sldId id="260" r:id="rId7"/>
    <p:sldId id="261" r:id="rId8"/>
    <p:sldId id="262" r:id="rId9"/>
    <p:sldId id="282" r:id="rId10"/>
    <p:sldId id="283" r:id="rId11"/>
    <p:sldId id="284" r:id="rId12"/>
    <p:sldId id="285" r:id="rId13"/>
    <p:sldId id="273" r:id="rId14"/>
    <p:sldId id="263" r:id="rId15"/>
    <p:sldId id="264" r:id="rId16"/>
    <p:sldId id="344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302" r:id="rId30"/>
    <p:sldId id="298" r:id="rId31"/>
    <p:sldId id="299" r:id="rId32"/>
    <p:sldId id="300" r:id="rId33"/>
    <p:sldId id="301" r:id="rId34"/>
    <p:sldId id="303" r:id="rId35"/>
    <p:sldId id="304" r:id="rId36"/>
    <p:sldId id="305" r:id="rId37"/>
    <p:sldId id="306" r:id="rId38"/>
    <p:sldId id="307" r:id="rId39"/>
    <p:sldId id="281" r:id="rId40"/>
    <p:sldId id="309" r:id="rId41"/>
    <p:sldId id="308" r:id="rId42"/>
    <p:sldId id="310" r:id="rId43"/>
    <p:sldId id="311" r:id="rId44"/>
    <p:sldId id="312" r:id="rId45"/>
    <p:sldId id="313" r:id="rId46"/>
    <p:sldId id="316" r:id="rId47"/>
    <p:sldId id="317" r:id="rId48"/>
    <p:sldId id="319" r:id="rId49"/>
    <p:sldId id="318" r:id="rId50"/>
    <p:sldId id="320" r:id="rId51"/>
    <p:sldId id="321" r:id="rId52"/>
    <p:sldId id="314" r:id="rId53"/>
    <p:sldId id="315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3" r:id="rId64"/>
    <p:sldId id="331" r:id="rId65"/>
    <p:sldId id="332" r:id="rId66"/>
    <p:sldId id="334" r:id="rId67"/>
    <p:sldId id="266" r:id="rId68"/>
    <p:sldId id="335" r:id="rId69"/>
    <p:sldId id="337" r:id="rId70"/>
    <p:sldId id="339" r:id="rId71"/>
    <p:sldId id="338" r:id="rId72"/>
    <p:sldId id="341" r:id="rId73"/>
    <p:sldId id="342" r:id="rId74"/>
    <p:sldId id="340" r:id="rId75"/>
    <p:sldId id="343" r:id="rId7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67" d="100"/>
          <a:sy n="267" d="100"/>
        </p:scale>
        <p:origin x="2940" y="30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4C24-94D2-4741-92AC-8BEE746B6B2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20CE-58DB-4FE1-A568-154A214C66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4C24-94D2-4741-92AC-8BEE746B6B2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20CE-58DB-4FE1-A568-154A214C66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4C24-94D2-4741-92AC-8BEE746B6B2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20CE-58DB-4FE1-A568-154A214C66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4C24-94D2-4741-92AC-8BEE746B6B2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20CE-58DB-4FE1-A568-154A214C66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4C24-94D2-4741-92AC-8BEE746B6B2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20CE-58DB-4FE1-A568-154A214C66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4C24-94D2-4741-92AC-8BEE746B6B2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20CE-58DB-4FE1-A568-154A214C66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4C24-94D2-4741-92AC-8BEE746B6B2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20CE-58DB-4FE1-A568-154A214C66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4C24-94D2-4741-92AC-8BEE746B6B2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20CE-58DB-4FE1-A568-154A214C66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4C24-94D2-4741-92AC-8BEE746B6B2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20CE-58DB-4FE1-A568-154A214C66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4C24-94D2-4741-92AC-8BEE746B6B2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20CE-58DB-4FE1-A568-154A214C66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4C24-94D2-4741-92AC-8BEE746B6B2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20CE-58DB-4FE1-A568-154A214C66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94C24-94D2-4741-92AC-8BEE746B6B2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520CE-58DB-4FE1-A568-154A214C661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02_0bay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2532"/>
            <a:ext cx="9144000" cy="197981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691680" y="548680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Volta della Sistina</a:t>
            </a:r>
            <a:endParaRPr lang="it-IT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91680" y="4941168"/>
            <a:ext cx="59046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Il Diluvio universale</a:t>
            </a:r>
          </a:p>
          <a:p>
            <a:pPr algn="ctr"/>
            <a:r>
              <a:rPr lang="it-IT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Prima parte</a:t>
            </a:r>
            <a:endParaRPr lang="it-IT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terzo gruppo è identificato da una navicella, al centro,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su cui tenta di salire un gran numero di persone a nuoto,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rischiando di farla capovolgere.  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L’ultimo gruppo è quello di persone che cercano di arrampicarsi faticosamente sull’arca dall’esterno e di salirvi in cima con una scala.</a:t>
            </a:r>
            <a:endParaRPr lang="it-IT" sz="2400" dirty="0" smtClean="0"/>
          </a:p>
          <a:p>
            <a:endParaRPr lang="it-IT" dirty="0"/>
          </a:p>
        </p:txBody>
      </p:sp>
      <p:pic>
        <p:nvPicPr>
          <p:cNvPr id="3" name="Immagine 2" descr="Michelangelo-Buonarroti-Diluvio-150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38" y="2204865"/>
            <a:ext cx="9148538" cy="465313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404664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Farai all'arca un tetto e un cubito più su la terminerai; </a:t>
            </a:r>
          </a:p>
          <a:p>
            <a:pPr algn="ctr"/>
            <a:r>
              <a:rPr lang="it-IT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 fianco le metterai la porta. </a:t>
            </a:r>
          </a:p>
          <a:p>
            <a:pPr algn="ctr"/>
            <a:r>
              <a:rPr lang="it-IT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farai a ripiani: inferiore, medio e superiore.</a:t>
            </a:r>
            <a:r>
              <a:rPr lang="it-IT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</a:t>
            </a:r>
            <a:r>
              <a:rPr lang="it-IT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6,16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base al racconto biblico l’arca era costruita su tre piani: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se il piano inferiore rimane sotto il livello dell’acqua allora concorda con il racconto biblico il dettaglio dei due piani che, ben distinti l’uno dall’altro, emergono dalla superficie.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8d-Floo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688" y="3573016"/>
            <a:ext cx="6206630" cy="306896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Poi Dio si ricordò di Noè, </a:t>
            </a:r>
          </a:p>
          <a:p>
            <a:pPr algn="ctr"/>
            <a:r>
              <a:rPr lang="it-IT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 tutte le fiere e di tutto il bestiame ch'erano con lui nell'arca; </a:t>
            </a:r>
          </a:p>
          <a:p>
            <a:pPr algn="ctr"/>
            <a:r>
              <a:rPr lang="it-IT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Dio fece allora passare un vento sulla terra e le acque cessarono. </a:t>
            </a:r>
          </a:p>
          <a:p>
            <a:pPr algn="ctr"/>
            <a:r>
              <a:rPr lang="it-IT" sz="24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</a:t>
            </a:r>
            <a:r>
              <a:rPr lang="it-IT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8,1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Nei capelli e nelle estremità dei mantelli svolazzanti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chiaramente avvertibile è il vento che, secondo il testo biblico,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avviò la conclusione del diluvio.</a:t>
            </a:r>
            <a:endParaRPr lang="it-IT" dirty="0"/>
          </a:p>
        </p:txBody>
      </p:sp>
      <p:pic>
        <p:nvPicPr>
          <p:cNvPr id="3" name="Immagine 2" descr="michelangelo_013_il_diluvio_150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735704"/>
            <a:ext cx="9144000" cy="412229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log-2007-07-24-21-22-4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616" y="2454938"/>
            <a:ext cx="6876256" cy="440306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99592" y="260648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possibile riconoscere una colomba bianca sull’arca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parecchi uccelli, abbozzati col colore marrone,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volano verso l’arca;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riconosce anche Noè che da una finestra,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indica l’ammasso di nubi, con il braccio sinistro teso.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638" y="0"/>
            <a:ext cx="9180638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37632"/>
            <a:ext cx="9144000" cy="689563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Nella terza finestra dell’arca è riconoscibile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una colomba bianca con le ali </a:t>
            </a:r>
            <a:r>
              <a:rPr lang="it-IT" sz="240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spiegate,</a:t>
            </a:r>
            <a:endParaRPr lang="it-IT" dirty="0"/>
          </a:p>
        </p:txBody>
      </p:sp>
      <p:pic>
        <p:nvPicPr>
          <p:cNvPr id="3" name="Immagine 2" descr="8d-Floo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91018"/>
            <a:ext cx="9144000" cy="596698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88640"/>
            <a:ext cx="83529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Nell’affresco di Michelangelo il diluvio non è ancora finito,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sembra addirittura in pieno svolgimento,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 momento che non tutti gli uomini fuori dell’arca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sono periti nella piena della acque. 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pittore ripartisce queste figure in quattro gruppi,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 rappresenta alcune in lotta contro le acque,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mentre altre sembrano essere al sicuro.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 questo modo attribuisce alla rappresentazione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solo un senso letterale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ma anche un senso spirituale.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 cogliere in pieno il significato spirituale dell’affresco iniziamo dall’interpretazione  dei colori secondo Ugo di San Vittore,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da alcuni gesti simbolici particolari,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generi letterari contemporanei a Michelangelo.</a:t>
            </a:r>
            <a:endParaRPr lang="it-IT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15408" y="333137"/>
            <a:ext cx="53285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giallo croco,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simboleggia il discernimento spirituale,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il colore delle vesti delle figure femminili,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così importanti nell’affresco.</a:t>
            </a:r>
          </a:p>
          <a:p>
            <a:pPr algn="ctr"/>
            <a:endParaRPr lang="it-IT" sz="22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All’estrema sinistra del dipinto,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 punto in cui un asino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affaccia sulla scena con la testa,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trova una donna, in piedi,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indossa una veste di colore giallo croco.</a:t>
            </a:r>
          </a:p>
          <a:p>
            <a:pPr algn="ctr"/>
            <a:endParaRPr lang="it-IT" sz="22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Sull’asino sono seduti un uomo barbuto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un bambino che cinge i capelli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questa donna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una fascia grigio azzurra. </a:t>
            </a:r>
            <a:endParaRPr lang="it-IT" sz="22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Sistina scanner 6bi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28392" cy="686590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836712"/>
            <a:ext cx="35283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Sulla stretta sporgenza dell’arca fuori dall’acqua, sulla quale alcune figure nude  tentano di salire arrampicandosi,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trova un’altra figura femminile che indossa vesti color croco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ha il capo e il viso coperti da un velo bianco, quasi non dovesse vedere il panico scatenato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dalla marea montante. 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sistina scanner 8 0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18686" y="0"/>
            <a:ext cx="4325313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0"/>
            <a:ext cx="8578240" cy="692487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340768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Anche sulla piccola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isola rocciosa,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all’estrema destra del riquadro, possiamo riconoscere 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sotto la tenda viola,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una donna che si avvolge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un mantello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color croco scuro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nel frattempo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copre un occhio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la destra velata. 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sistina scanner 8 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0"/>
            <a:ext cx="421196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1052736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vestita color croco anche una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delle due figure dipinte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dietro la tenda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all’estrema destra,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guardano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piene di spavento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verso i flutti.</a:t>
            </a:r>
          </a:p>
          <a:p>
            <a:pPr algn="ctr"/>
            <a:endParaRPr lang="it-IT" sz="28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sistina scanner 8 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0992" y="0"/>
            <a:ext cx="4703008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764704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Coprirsi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uno degli occhi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un gesto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particolare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importanza,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ripetuto,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sull’estrema sinistra dell’affresco,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 fanciullo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vestito di verde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dietro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figura femminile. 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sistina scanner 8 0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01606" y="-21860"/>
            <a:ext cx="5742394" cy="687986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88640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Quest’ultima è seduta in primo piano e ritratta quasi completamente nuda,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i seni in particolare evidenza. Un mantello azzurro, stretto intorno al ventre, forma un cappuccio sulla sua testa, avvolgendola tutta.</a:t>
            </a:r>
            <a:endParaRPr lang="it-IT" sz="2000" dirty="0"/>
          </a:p>
        </p:txBody>
      </p:sp>
      <p:pic>
        <p:nvPicPr>
          <p:cNvPr id="3" name="Immagine 2" descr="sistina scanner 8 0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548680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L’azzurro del mantello rappresenta abitualmente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contemplazione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delle cose celesti,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eppure, questa donna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volge lo sguardo alla terra. 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Ella raffigura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personificazione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della sapienza terrena.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sistina scanner 8 0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7484" y="-28075"/>
            <a:ext cx="4186516" cy="68860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499992" y="620688"/>
            <a:ext cx="41044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suo bambino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si copre un occhio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ed è vestito di verde,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costituisce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 richiamo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alla speranza terrena,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speranza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si dirige cioè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solo sulle cose terrene,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destinata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 naufragare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il diluvio.</a:t>
            </a:r>
          </a:p>
          <a:p>
            <a:pPr algn="ctr"/>
            <a:endParaRPr lang="it-IT" sz="28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sistina scanner 8 0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3956763" cy="693377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76672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Egidio da Viterbo,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teologo agostiniano contemporaneo a Michelangelo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nelle sue </a:t>
            </a:r>
            <a:r>
              <a:rPr lang="it-IT" sz="2800" i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Sententiae</a:t>
            </a:r>
            <a:r>
              <a:rPr lang="it-IT" sz="28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ad </a:t>
            </a:r>
            <a:r>
              <a:rPr lang="it-IT" sz="2800" i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mentem</a:t>
            </a:r>
            <a:r>
              <a:rPr lang="it-IT" sz="28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i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Platonis</a:t>
            </a:r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scrive che Omero definì empio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ciclope con un occhio solo </a:t>
            </a:r>
          </a:p>
          <a:p>
            <a:pPr algn="ctr"/>
            <a:endParaRPr lang="it-IT" sz="2800" i="1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perché egli, pago di un occhio solo, </a:t>
            </a:r>
          </a:p>
          <a:p>
            <a:pPr algn="ctr"/>
            <a:r>
              <a:rPr lang="it-IT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non possedeva alcun strumento </a:t>
            </a:r>
          </a:p>
          <a:p>
            <a:pPr algn="ctr"/>
            <a:r>
              <a:rPr lang="it-IT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per riconoscere le cose divine, </a:t>
            </a:r>
          </a:p>
          <a:p>
            <a:pPr algn="ctr"/>
            <a:r>
              <a:rPr lang="it-IT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mentre quest’unico occhio </a:t>
            </a:r>
          </a:p>
          <a:p>
            <a:pPr algn="ctr"/>
            <a:r>
              <a:rPr lang="it-IT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non aveva alcun’altra luce </a:t>
            </a:r>
          </a:p>
          <a:p>
            <a:pPr algn="ctr"/>
            <a:r>
              <a:rPr lang="it-IT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al di fuori di quella sola proveniente </a:t>
            </a:r>
          </a:p>
          <a:p>
            <a:pPr algn="ctr"/>
            <a:r>
              <a:rPr lang="it-IT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dalla capacità visiva dei sensi.</a:t>
            </a:r>
            <a:endParaRPr lang="it-IT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521" y="210062"/>
            <a:ext cx="9155521" cy="617126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 dunque tiene chiuso un occhio,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guarda solo alle cose terrene come l’empio ciclope.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questa  la situazione comune a coloro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si trovano sulla piccola isola rocciosa.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Essi guardano pieni di spavento la marea che sale,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mentre chi alza gli occhi verso l’alto,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potendo contemplare solo il tessuto violaceo della tenda,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ha la possibilità di vedere il cielo azzurro.</a:t>
            </a:r>
            <a:endParaRPr lang="it-IT" sz="22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sistina scanner 8 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2924944"/>
            <a:ext cx="9193793" cy="393305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355" y="0"/>
            <a:ext cx="9166355" cy="685800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1052736"/>
            <a:ext cx="748883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Usò l'arte medesima </a:t>
            </a:r>
            <a:r>
              <a:rPr lang="it-IT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il medesimo giudizio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nella storia del Diluvio,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dove appariscono diverse morti d'uomini,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che spaventati dal terror di quei giorni,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cercano il più che possono per diverse vie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scampo alle </a:t>
            </a:r>
            <a:r>
              <a:rPr lang="it-IT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vite.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Perciò che nelle teste di quelle figure,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si conosce la vita esser in preda della morte,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non meno che la paura,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il terrore </a:t>
            </a:r>
            <a:r>
              <a:rPr lang="it-IT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il disprezzo d'ogni cosa.</a:t>
            </a:r>
          </a:p>
          <a:p>
            <a:pPr algn="ctr"/>
            <a:endParaRPr lang="it-IT" sz="2400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G. Vasari</a:t>
            </a:r>
            <a:endParaRPr lang="it-IT" sz="2000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052736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Nella </a:t>
            </a:r>
            <a:r>
              <a:rPr lang="it-IT" sz="28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Glossa Ordinaria,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commentario alla Scrittura più diffuso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 tempo di Michelangelo,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legge che gli empi,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contrariamente al giusto </a:t>
            </a:r>
            <a:r>
              <a:rPr lang="it-IT" sz="28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Enoch</a:t>
            </a:r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radicano la loro speranza nella vita presente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così, lontani dall’amore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 l’eredità che non appassisce,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disseccano.</a:t>
            </a:r>
          </a:p>
          <a:p>
            <a:pPr algn="ctr"/>
            <a:endParaRPr lang="it-IT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692696"/>
            <a:ext cx="5040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Sull’isola rocciosa è riconoscibile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una giovane donna vestita di verde,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posto sul ciglio del piano roccioso un ignudo spossato o addirittura morto, il cui braccio sinistro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cinge le spalle della donna. 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due figure, strettamente legate l’una all’altra vennero eseguite nell’estate del l508 come prima giornata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tutto l’affresco del Diluvio e, probabilmente,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tutta la volta della Sistina.</a:t>
            </a:r>
            <a:endParaRPr lang="it-IT" sz="2400" dirty="0" smtClean="0"/>
          </a:p>
          <a:p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Sistine-Flood-M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-1"/>
            <a:ext cx="3635896" cy="679338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istina scanner 8 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3388" y="0"/>
            <a:ext cx="4714875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75" y="692696"/>
            <a:ext cx="9188475" cy="5400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4048" y="692696"/>
            <a:ext cx="38164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figura rivestita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 colore della speranza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ha lo sguardo rivolto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ai flutti delle acque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quasi le lambiscono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piede,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proprio nel punto in cui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 nuotatore nudo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aggrappa alle radici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un albero tagliato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guarda in su,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verso la donna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vestita di verde. </a:t>
            </a:r>
          </a:p>
          <a:p>
            <a:pPr algn="ctr"/>
            <a:endParaRPr lang="it-IT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sistina scanner 8 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86929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04664"/>
            <a:ext cx="45365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Una terza volta ancora Michelangelo adopera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colore verde speranza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una delle figure maschili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che, con una scala,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cerca di salire sull’arca. 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L’uomo indossa una camicia verde, troppo corta però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 coprire la nudità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delle sue terga e delle sue gambe.  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speranza nella salvezza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è sufficiente per coloro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che dall’esterno cercano scampo rifugiandosi sull’arca.</a:t>
            </a:r>
            <a:endParaRPr lang="it-IT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sistina scanner 8 0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017" y="-43240"/>
            <a:ext cx="4427984" cy="690124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1680" y="34223"/>
            <a:ext cx="5808996" cy="682377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8640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colore verde manca nel gruppo di persone che,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 centro del riquadro, si trovano sulla piccola barca,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priva di timone e di remi, che sta per capovolgersi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 causa del violento litigio scoppiato tra i passeggeri ed un intruso,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a causa della spinta di un nuotatore agganciatosi al natante;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 costoro non sussiste assolutamente alcuna speranza di salvezza.</a:t>
            </a:r>
            <a:endParaRPr lang="it-IT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sistine-flood-boa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564904"/>
            <a:ext cx="9148108" cy="429309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07704" y="692696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Significato dei quattro gruppi </a:t>
            </a:r>
          </a:p>
          <a:p>
            <a:pPr algn="ctr"/>
            <a:endParaRPr lang="it-IT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sistina scanner 8 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916831"/>
            <a:ext cx="9187871" cy="501660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012160" y="692696"/>
            <a:ext cx="3131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persone che,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sulla sinistra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primo piano,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stanno salendo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sulla sommità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della vetta,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sembrano subire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paura del diluvio, </a:t>
            </a:r>
          </a:p>
        </p:txBody>
      </p:sp>
      <p:pic>
        <p:nvPicPr>
          <p:cNvPr id="4" name="Immagine 3" descr="Michelangelo,_Deluge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43188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6 michelangelo buonarroti-diluvio univers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608" y="3645024"/>
            <a:ext cx="8345392" cy="3212976"/>
          </a:xfrm>
          <a:prstGeom prst="rect">
            <a:avLst/>
          </a:prstGeom>
        </p:spPr>
      </p:pic>
      <p:pic>
        <p:nvPicPr>
          <p:cNvPr id="4" name="Immagine 3" descr="Gen_07-11_Michelangelo.jpg"/>
          <p:cNvPicPr>
            <a:picLocks noChangeAspect="1"/>
          </p:cNvPicPr>
          <p:nvPr/>
        </p:nvPicPr>
        <p:blipFill>
          <a:blip r:embed="rId3" cstate="screen">
            <a:lum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345680" cy="371703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555776" cy="687266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91880" y="1628800"/>
            <a:ext cx="41764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ad eccezione della donna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portata sulle spalle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come un fardello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 proprio marito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che, piena di sgomento,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guarda a destra,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direzione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dell’isola rocciosa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più bassa.</a:t>
            </a:r>
          </a:p>
          <a:p>
            <a:endParaRPr lang="it-IT" dirty="0"/>
          </a:p>
        </p:txBody>
      </p:sp>
    </p:spTree>
  </p:cSld>
  <p:clrMapOvr>
    <a:masterClrMapping/>
  </p:clrMapOvr>
  <p:transition spd="slow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genesi_diluvio_dettaglio_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893914" cy="687052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2339752" y="-49488"/>
            <a:ext cx="4887238" cy="690748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76672"/>
            <a:ext cx="40324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Sulla sommità della vetta,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poi, le persone si separano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altri tre gruppi: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due figure già  individuate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come personificazioni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della sapienza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della speranza terrene, </a:t>
            </a:r>
          </a:p>
          <a:p>
            <a:pPr algn="ctr"/>
            <a:endParaRPr lang="it-IT" sz="20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tre figure accanto all’asino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e, infine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quelle che circondano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il tronco dell’albero senza foglie,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cui fusto e i cui rami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protendono in là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verso l’arca.</a:t>
            </a:r>
          </a:p>
          <a:p>
            <a:pPr algn="ctr"/>
            <a:endParaRPr lang="it-IT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Michelangelo - The Flood (det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9481" y="-35801"/>
            <a:ext cx="5014519" cy="689380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23928" y="476672"/>
            <a:ext cx="45365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 può facilmente determinare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significato delle persone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accanto all’albero.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prima,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sta per salire sull’albero, indossa un mantello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verde azzurro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si agita nel vento. 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verde è simbolo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della speranza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l’azzurro esprime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contemplazione celeste. 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sistina scanner 8 0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9554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175" y="40225"/>
            <a:ext cx="6519185" cy="68177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4727"/>
            <a:ext cx="9189653" cy="69127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692696"/>
            <a:ext cx="40324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donna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si sta arrampicando sull’albero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guarda in direzione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una coppia che,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rivolta verso di lei,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abbraccia. </a:t>
            </a:r>
          </a:p>
        </p:txBody>
      </p:sp>
      <p:pic>
        <p:nvPicPr>
          <p:cNvPr id="3" name="Immagine 2" descr="sistina scanner 8 0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-1"/>
            <a:ext cx="3923928" cy="680777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616" y="-16926"/>
            <a:ext cx="6480720" cy="687492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456" y="50288"/>
            <a:ext cx="4207544" cy="680771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9552" y="620688"/>
            <a:ext cx="3960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Sulle spalle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dell’uomo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gettato un mantello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rosso violaceo,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mentre la donna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ha una benda bianca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attorno alla testa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ed è seduta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su un tessuto bianco. </a:t>
            </a:r>
          </a:p>
          <a:p>
            <a:endParaRPr lang="it-IT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03648" y="620688"/>
            <a:ext cx="64807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Vedevisi</a:t>
            </a:r>
            <a:r>
              <a:rPr lang="it-IT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la pietà di molti, </a:t>
            </a:r>
          </a:p>
          <a:p>
            <a:pPr algn="ctr"/>
            <a:r>
              <a:rPr lang="it-IT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aiutandosi l'un l'altro </a:t>
            </a:r>
          </a:p>
          <a:p>
            <a:pPr algn="ctr"/>
            <a:r>
              <a:rPr lang="it-IT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tirarsi al sommo d'un sasso </a:t>
            </a:r>
          </a:p>
          <a:p>
            <a:pPr algn="ctr"/>
            <a:r>
              <a:rPr lang="it-IT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cercando scampo. </a:t>
            </a:r>
          </a:p>
          <a:p>
            <a:pPr algn="ctr"/>
            <a:endParaRPr lang="it-IT" sz="3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Tra' quali vi è uno </a:t>
            </a:r>
          </a:p>
          <a:p>
            <a:pPr algn="ctr"/>
            <a:r>
              <a:rPr lang="it-IT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che </a:t>
            </a:r>
            <a:r>
              <a:rPr lang="it-IT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abracciato</a:t>
            </a:r>
            <a:r>
              <a:rPr lang="it-IT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un mezzo morto, </a:t>
            </a:r>
          </a:p>
          <a:p>
            <a:pPr algn="ctr"/>
            <a:r>
              <a:rPr lang="it-IT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cerca il più che può di camparlo, </a:t>
            </a:r>
          </a:p>
          <a:p>
            <a:pPr algn="ctr"/>
            <a:r>
              <a:rPr lang="it-IT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che la natura non lo mostra meglio.</a:t>
            </a:r>
          </a:p>
          <a:p>
            <a:pPr algn="ctr"/>
            <a:endParaRPr lang="it-IT" sz="3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G. Vasari</a:t>
            </a:r>
            <a:endParaRPr lang="it-IT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620688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il colore bianco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con quello rosso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intende sempre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simboleggiare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l’amore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la fede. 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sistina scanner 8 0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45090" y="1"/>
            <a:ext cx="3398909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23928" y="908720"/>
            <a:ext cx="48965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fede,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si unisce all’amore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disposto alla penitenza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(color rosso violaceo),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guarda verso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speranza contemplativa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(color verde-azzurro)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si aggrappa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 fusto senza fronde,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simbolo della Croce.</a:t>
            </a:r>
          </a:p>
          <a:p>
            <a:pPr algn="ctr"/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sistina scanner 8 0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9554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20212"/>
            <a:ext cx="9144000" cy="413778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26064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Ugo di San Vittore scrive che  i trenta cubiti di altezza dell’arca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corrispondono alle tre virtù teologali,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fede, speranza e carità 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carità è rappresentata una seconda volta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come una madre con due fanciulli.</a:t>
            </a:r>
            <a:endParaRPr lang="it-IT" sz="2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404664"/>
            <a:ext cx="48965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Alle tre persone, quindi,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simbolo delle tre virtù teologali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aggiunge anche una madre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due fanciulli: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figura che,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 linguaggio artistico,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personificazione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dell’amore. </a:t>
            </a:r>
          </a:p>
          <a:p>
            <a:pPr algn="ctr"/>
            <a:endParaRPr lang="it-IT" sz="28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suo mantello  verde,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dai riflessi rossi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nell’ombra delle pieghe,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gonfiato dal vento. </a:t>
            </a:r>
            <a:endParaRPr lang="it-IT" sz="28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sistina scanner 8 0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30249" y="0"/>
            <a:ext cx="3613751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692696"/>
            <a:ext cx="23042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Questa figura materna ha la capigliatura intrecciata caratteristica della sposa;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fazzoletto celeste inserito nella treccia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capelli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rinvia alla contemplazione celeste.</a:t>
            </a:r>
          </a:p>
          <a:p>
            <a:pPr algn="ctr"/>
            <a:endParaRPr lang="it-IT" sz="2400" dirty="0"/>
          </a:p>
        </p:txBody>
      </p:sp>
      <p:pic>
        <p:nvPicPr>
          <p:cNvPr id="3" name="Immagine 2" descr="sistina scanner 8 0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1840" y="0"/>
            <a:ext cx="6012160" cy="68177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0" cy="70287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0"/>
            <a:ext cx="8136904" cy="681023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1496" y="2192"/>
            <a:ext cx="4516767" cy="685580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6896" y="0"/>
            <a:ext cx="933089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332656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Ugo di San Vittore, il cui pensiero ebbe un grande influsso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sugli affreschi della cappella </a:t>
            </a:r>
            <a:r>
              <a:rPr lang="it-IT" sz="24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sistina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nelle sue </a:t>
            </a:r>
            <a:r>
              <a:rPr lang="it-IT" sz="2400" i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Allegoriae</a:t>
            </a:r>
            <a:r>
              <a:rPr lang="it-IT" sz="24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2400" i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Vetus</a:t>
            </a:r>
            <a:r>
              <a:rPr lang="it-IT" sz="24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i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Testamentum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scrive che il diluvio universale è simbolo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dei disordini, dell’instabilità e delle persecuzioni del tempo presente. 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Noè rappresenta Cristo o un’autorità ecclesiastica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quale costruisce l’arca, la Chiesa, </a:t>
            </a:r>
          </a:p>
          <a:p>
            <a:pPr algn="ctr"/>
            <a:r>
              <a:rPr lang="it-IT" sz="24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affinchè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lei stessa e i suoi figli,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cioè coloro che le sono sottomessi,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possano trovarvi la salvezza.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testo aggiunge che i tre piani dell’arca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corrispondono a tre classi di persone: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sposati, celibi e vergini. 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Tutti costoro non vengono raggiunti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dalle acque dal diluvio. 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appella Sistin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9243" y="306910"/>
            <a:ext cx="9213243" cy="621843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gruppo di persone che salgono sul monte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costituito da una famiglia,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 un ecclesiastico calvo e da una monaca con un velo bianco.</a:t>
            </a:r>
            <a:endParaRPr lang="it-IT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genesi_diluvio_dettagli_04.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71575"/>
            <a:ext cx="9144000" cy="56864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0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5344" y="0"/>
            <a:ext cx="9369344" cy="68655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0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4934"/>
            <a:ext cx="9226227" cy="687293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0"/>
            <a:ext cx="8241805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0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9952" y="0"/>
            <a:ext cx="5004048" cy="688056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260648"/>
            <a:ext cx="41399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tavolo sulla testa della madre, che ascende al monte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il bambino per mano,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trova la sua spiegazione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nella </a:t>
            </a:r>
            <a:r>
              <a:rPr lang="it-IT" sz="24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Glossa ordinaria 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 passo relativo a </a:t>
            </a:r>
            <a:r>
              <a:rPr lang="it-IT" sz="24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6,14.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Secondo Isidoro di Siviglia,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quel passo viene detto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l’arca fu costruita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legni squadrati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forma cubica.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Allo stesso modo la Chiesa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fatta di santi,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cui vita bene fortificata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pronta ad ogni opera buona, come ben fermo da ogni lato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 un legno squadrato. 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404664"/>
            <a:ext cx="3563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Solo ora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diventa comprensibile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particolare del tavolo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sul capo della madre,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dalle quattro gambe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bene evidenti,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cui solidità contrasta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l’instabilità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della piccola barca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sul punto di capovolgersi raffigurata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secondo piano. </a:t>
            </a:r>
          </a:p>
        </p:txBody>
      </p:sp>
      <p:pic>
        <p:nvPicPr>
          <p:cNvPr id="4" name="Immagine 3" descr="sistina scanner 8 0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31162" y="0"/>
            <a:ext cx="4312838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3332" cy="508518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55576" y="544522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forma cubica ritorna con forza accentuata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nell’arca stessa raffigurata da Michelangelo.</a:t>
            </a:r>
            <a:endParaRPr lang="it-IT" dirty="0"/>
          </a:p>
        </p:txBody>
      </p:sp>
    </p:spTree>
  </p:cSld>
  <p:clrMapOvr>
    <a:masterClrMapping/>
  </p:clrMapOvr>
  <p:transition spd="slow">
    <p:randomBar dir="vert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sommità del monte rappresenta la pienezza del tempo della Chiesa che,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secondo Paolo, si trova sotto la grazia (Cfr. </a:t>
            </a:r>
            <a:r>
              <a:rPr lang="it-IT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Rm</a:t>
            </a:r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6,14).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Tra le persone che si arrampicano sul monte è possibile riconoscere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un volto un po’ nascosto che,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la sua lunga barba  e con la capigliatura diradatasi fino alle tempie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rimanda al modello iconografico  di san Paolo.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Questa persona guarda in alto  verso destra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ed è significativamente vestita  di verde speranza.</a:t>
            </a:r>
            <a:endParaRPr lang="it-IT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sistina scanner 8 0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98" y="2754423"/>
            <a:ext cx="9129202" cy="410357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88268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355976" y="210026"/>
            <a:ext cx="424847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regni dunque il peccato </a:t>
            </a:r>
          </a:p>
          <a:p>
            <a:pPr algn="ctr"/>
            <a:r>
              <a:rPr lang="it-IT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nel vostro corpo mortale, portandovi ad obbedire </a:t>
            </a:r>
          </a:p>
          <a:p>
            <a:pPr algn="ctr"/>
            <a:r>
              <a:rPr lang="it-IT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ai suoi impulsi sfrenati,  </a:t>
            </a:r>
          </a:p>
          <a:p>
            <a:pPr algn="ctr"/>
            <a:r>
              <a:rPr lang="it-IT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 non presentate </a:t>
            </a:r>
          </a:p>
          <a:p>
            <a:pPr algn="ctr"/>
            <a:r>
              <a:rPr lang="it-IT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vostre membra </a:t>
            </a:r>
          </a:p>
          <a:p>
            <a:pPr algn="ctr"/>
            <a:r>
              <a:rPr lang="it-IT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come armi di iniquità </a:t>
            </a:r>
          </a:p>
          <a:p>
            <a:pPr algn="ctr"/>
            <a:r>
              <a:rPr lang="it-IT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 il peccato, </a:t>
            </a:r>
          </a:p>
          <a:p>
            <a:pPr algn="ctr"/>
            <a:r>
              <a:rPr lang="it-IT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ma offrite voi stessi a Dio </a:t>
            </a:r>
          </a:p>
          <a:p>
            <a:pPr algn="ctr"/>
            <a:r>
              <a:rPr lang="it-IT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come viventi </a:t>
            </a:r>
          </a:p>
          <a:p>
            <a:pPr algn="ctr"/>
            <a:r>
              <a:rPr lang="it-IT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dopo essere stati morti </a:t>
            </a:r>
          </a:p>
          <a:p>
            <a:pPr algn="ctr"/>
            <a:r>
              <a:rPr lang="it-IT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 le vostre membra </a:t>
            </a:r>
          </a:p>
          <a:p>
            <a:pPr algn="ctr"/>
            <a:r>
              <a:rPr lang="it-IT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come armi di giustizia per Dio;   il peccato infatti </a:t>
            </a:r>
          </a:p>
          <a:p>
            <a:pPr algn="ctr"/>
            <a:r>
              <a:rPr lang="it-IT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avrà dominio su di voi; infatti non siete sotto l'influsso della legge ma della grazia. </a:t>
            </a:r>
          </a:p>
          <a:p>
            <a:pPr algn="ctr"/>
            <a:r>
              <a:rPr lang="it-IT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Rm</a:t>
            </a:r>
            <a:r>
              <a:rPr lang="it-IT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6,12-14</a:t>
            </a:r>
            <a:endParaRPr lang="it-IT" i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692696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Gli uomini e le donne  che si trovano su questo monte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rappresentano dunque i diversi membri della Chiesa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vivono nel tempo </a:t>
            </a:r>
            <a:r>
              <a:rPr lang="it-IT" sz="24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sub </a:t>
            </a:r>
            <a:r>
              <a:rPr lang="it-IT" sz="2400" i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gratia</a:t>
            </a:r>
            <a:r>
              <a:rPr lang="it-IT" sz="24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Ma essi non sono ancora tutti salvi: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 chiaro riferimento è in questo senso costituito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dalla personificazione della sapienza terrena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soprattutto dal suo bambino, la speranza terrena,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si copre l’occhio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guarda tristemente l’osservatore con il destro. 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Infatti la salvezza si raggiunge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tenendosi saldamente all’albero spoglio della Croce.</a:t>
            </a:r>
          </a:p>
          <a:p>
            <a:pPr algn="ctr"/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8d-Floo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74925" y="0"/>
            <a:ext cx="4969075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404664"/>
            <a:ext cx="4139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Secondo il Condivi,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diluvio fu il primo riquadro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ad essere dipinto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 Michelangelo.</a:t>
            </a:r>
          </a:p>
          <a:p>
            <a:pPr algn="ctr"/>
            <a:endParaRPr lang="it-IT" sz="22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Anche qui egli procede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secondo i sensi molteplici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della Scrittura. </a:t>
            </a:r>
          </a:p>
          <a:p>
            <a:pPr algn="ctr"/>
            <a:endParaRPr lang="it-IT" sz="22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base al senso letterale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 racconto della Genesi,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vediamo l’arca galleggiare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sulle acque 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non hanno ancora raggiunto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vetta più alta, </a:t>
            </a:r>
          </a:p>
          <a:p>
            <a:pPr algn="ctr"/>
            <a:r>
              <a:rPr lang="it-IT" sz="22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sicchè</a:t>
            </a:r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alcuni superstiti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sperano ancora di salvarsi </a:t>
            </a: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sopravvivere</a:t>
            </a:r>
            <a:r>
              <a:rPr lang="it-IT" sz="220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12-11-21-bucellapostfot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764704"/>
            <a:ext cx="9144001" cy="527795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6 03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4427984" cy="685800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427984" y="1340768"/>
            <a:ext cx="4716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gruppo con l’asino,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 margine sinistro del riquadro,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rappresenta il Padre celeste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il Figlio,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raffigurato come un bambino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si unisce in matrimonio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la sua sposa,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Chiesa. 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948264" y="0"/>
            <a:ext cx="21957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28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L’asino simboleggia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corpo umano,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quel corpo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il Figlio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ha assunto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nella sua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Incarnazione. </a:t>
            </a:r>
          </a:p>
          <a:p>
            <a:pPr algn="ctr"/>
            <a:endParaRPr lang="it-IT" sz="2800" dirty="0"/>
          </a:p>
        </p:txBody>
      </p:sp>
      <p:pic>
        <p:nvPicPr>
          <p:cNvPr id="3" name="Immagine 2" descr="Sistina scanner 6bi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924492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6bi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23728" y="-16715"/>
            <a:ext cx="4896544" cy="689143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751512" y="548680"/>
            <a:ext cx="439248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fanciullo scruta l’osservatore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lo segue con lo sguardo ovunque questi si sposti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nella Cappella,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quasi a dirgli: </a:t>
            </a:r>
          </a:p>
          <a:p>
            <a:pPr algn="ctr"/>
            <a:endParaRPr lang="it-IT" sz="28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“Questo ho fatto io per te.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Tu appartieni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alla Chiesa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ho preso in sposa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la mia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Incarnazione”.</a:t>
            </a:r>
          </a:p>
          <a:p>
            <a:endParaRPr lang="it-IT" dirty="0"/>
          </a:p>
        </p:txBody>
      </p:sp>
      <p:pic>
        <p:nvPicPr>
          <p:cNvPr id="3" name="Immagine 2" descr="Sistina scanner 6 03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8988"/>
            <a:ext cx="4788024" cy="688698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8 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613"/>
            <a:ext cx="9195485" cy="685638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tina scanner 8 0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-992"/>
            <a:ext cx="8640960" cy="674752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14908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414908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Ci sono quattro gruppi di persone: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 primo, a sinistra  si vedono uomini, donne e bambini con i loro beni </a:t>
            </a:r>
          </a:p>
          <a:p>
            <a:pPr algn="ctr"/>
            <a:r>
              <a:rPr lang="it-IT" sz="24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aalire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aggirandola, la sommità del monte.  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 secondo, a destra, si trova una seconda cima rocciosa tondeggiante, trasformatasi in isolotto su cui sorge un’abitazione ricoperta da una tenda, dove alcuni cercano scampo davanti alla marea che sale.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2223</Words>
  <Application>Microsoft Office PowerPoint</Application>
  <PresentationFormat>Presentazione su schermo (4:3)</PresentationFormat>
  <Paragraphs>439</Paragraphs>
  <Slides>75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75</vt:i4>
      </vt:variant>
    </vt:vector>
  </HeadingPairs>
  <TitlesOfParts>
    <vt:vector size="7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Elmer</cp:lastModifiedBy>
  <cp:revision>39</cp:revision>
  <dcterms:created xsi:type="dcterms:W3CDTF">2013-10-01T18:56:12Z</dcterms:created>
  <dcterms:modified xsi:type="dcterms:W3CDTF">2013-10-27T18:29:43Z</dcterms:modified>
</cp:coreProperties>
</file>