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2"/>
  </p:notesMasterIdLst>
  <p:sldIdLst>
    <p:sldId id="257" r:id="rId2"/>
    <p:sldId id="458" r:id="rId3"/>
    <p:sldId id="376" r:id="rId4"/>
    <p:sldId id="460" r:id="rId5"/>
    <p:sldId id="461" r:id="rId6"/>
    <p:sldId id="462" r:id="rId7"/>
    <p:sldId id="463" r:id="rId8"/>
    <p:sldId id="464" r:id="rId9"/>
    <p:sldId id="465" r:id="rId10"/>
    <p:sldId id="459" r:id="rId11"/>
    <p:sldId id="466" r:id="rId12"/>
    <p:sldId id="467" r:id="rId13"/>
    <p:sldId id="468" r:id="rId14"/>
    <p:sldId id="377" r:id="rId15"/>
    <p:sldId id="259" r:id="rId16"/>
    <p:sldId id="260" r:id="rId17"/>
    <p:sldId id="261" r:id="rId18"/>
    <p:sldId id="387" r:id="rId19"/>
    <p:sldId id="469" r:id="rId20"/>
    <p:sldId id="470" r:id="rId21"/>
    <p:sldId id="471" r:id="rId22"/>
    <p:sldId id="388" r:id="rId23"/>
    <p:sldId id="476" r:id="rId24"/>
    <p:sldId id="452" r:id="rId25"/>
    <p:sldId id="482" r:id="rId26"/>
    <p:sldId id="453" r:id="rId27"/>
    <p:sldId id="454" r:id="rId28"/>
    <p:sldId id="477" r:id="rId29"/>
    <p:sldId id="389" r:id="rId30"/>
    <p:sldId id="455" r:id="rId31"/>
    <p:sldId id="472" r:id="rId32"/>
    <p:sldId id="456" r:id="rId33"/>
    <p:sldId id="473" r:id="rId34"/>
    <p:sldId id="457" r:id="rId35"/>
    <p:sldId id="474" r:id="rId36"/>
    <p:sldId id="475" r:id="rId37"/>
    <p:sldId id="390" r:id="rId38"/>
    <p:sldId id="502" r:id="rId39"/>
    <p:sldId id="391" r:id="rId40"/>
    <p:sldId id="481" r:id="rId41"/>
    <p:sldId id="392" r:id="rId42"/>
    <p:sldId id="394" r:id="rId43"/>
    <p:sldId id="399" r:id="rId44"/>
    <p:sldId id="500" r:id="rId45"/>
    <p:sldId id="501" r:id="rId46"/>
    <p:sldId id="444" r:id="rId47"/>
    <p:sldId id="446" r:id="rId48"/>
    <p:sldId id="447" r:id="rId49"/>
    <p:sldId id="483" r:id="rId50"/>
    <p:sldId id="448" r:id="rId51"/>
    <p:sldId id="400" r:id="rId52"/>
    <p:sldId id="445" r:id="rId53"/>
    <p:sldId id="478" r:id="rId54"/>
    <p:sldId id="480" r:id="rId55"/>
    <p:sldId id="450" r:id="rId56"/>
    <p:sldId id="395" r:id="rId57"/>
    <p:sldId id="479" r:id="rId58"/>
    <p:sldId id="451" r:id="rId59"/>
    <p:sldId id="396" r:id="rId60"/>
    <p:sldId id="397" r:id="rId61"/>
    <p:sldId id="449" r:id="rId62"/>
    <p:sldId id="412" r:id="rId63"/>
    <p:sldId id="405" r:id="rId64"/>
    <p:sldId id="398" r:id="rId65"/>
    <p:sldId id="485" r:id="rId66"/>
    <p:sldId id="505" r:id="rId67"/>
    <p:sldId id="393" r:id="rId68"/>
    <p:sldId id="484" r:id="rId69"/>
    <p:sldId id="402" r:id="rId70"/>
    <p:sldId id="403" r:id="rId71"/>
    <p:sldId id="404" r:id="rId72"/>
    <p:sldId id="411" r:id="rId73"/>
    <p:sldId id="489" r:id="rId74"/>
    <p:sldId id="406" r:id="rId75"/>
    <p:sldId id="408" r:id="rId76"/>
    <p:sldId id="486" r:id="rId77"/>
    <p:sldId id="407" r:id="rId78"/>
    <p:sldId id="490" r:id="rId79"/>
    <p:sldId id="487" r:id="rId80"/>
    <p:sldId id="409" r:id="rId81"/>
    <p:sldId id="488" r:id="rId82"/>
    <p:sldId id="413" r:id="rId83"/>
    <p:sldId id="495" r:id="rId84"/>
    <p:sldId id="414" r:id="rId85"/>
    <p:sldId id="422" r:id="rId86"/>
    <p:sldId id="491" r:id="rId87"/>
    <p:sldId id="415" r:id="rId88"/>
    <p:sldId id="416" r:id="rId89"/>
    <p:sldId id="417" r:id="rId90"/>
    <p:sldId id="492" r:id="rId91"/>
    <p:sldId id="418" r:id="rId92"/>
    <p:sldId id="493" r:id="rId93"/>
    <p:sldId id="494" r:id="rId94"/>
    <p:sldId id="419" r:id="rId95"/>
    <p:sldId id="420" r:id="rId96"/>
    <p:sldId id="421" r:id="rId97"/>
    <p:sldId id="503" r:id="rId98"/>
    <p:sldId id="504" r:id="rId99"/>
    <p:sldId id="497" r:id="rId100"/>
    <p:sldId id="498" r:id="rId101"/>
    <p:sldId id="499" r:id="rId102"/>
    <p:sldId id="496" r:id="rId103"/>
    <p:sldId id="423" r:id="rId104"/>
    <p:sldId id="262" r:id="rId105"/>
    <p:sldId id="428" r:id="rId106"/>
    <p:sldId id="429" r:id="rId107"/>
    <p:sldId id="430" r:id="rId108"/>
    <p:sldId id="365" r:id="rId109"/>
    <p:sldId id="367" r:id="rId110"/>
    <p:sldId id="427" r:id="rId111"/>
    <p:sldId id="263" r:id="rId112"/>
    <p:sldId id="368" r:id="rId113"/>
    <p:sldId id="369" r:id="rId114"/>
    <p:sldId id="437" r:id="rId115"/>
    <p:sldId id="370" r:id="rId116"/>
    <p:sldId id="434" r:id="rId117"/>
    <p:sldId id="435" r:id="rId118"/>
    <p:sldId id="506" r:id="rId119"/>
    <p:sldId id="507" r:id="rId120"/>
    <p:sldId id="264" r:id="rId121"/>
    <p:sldId id="508" r:id="rId122"/>
    <p:sldId id="432" r:id="rId123"/>
    <p:sldId id="425" r:id="rId124"/>
    <p:sldId id="433" r:id="rId125"/>
    <p:sldId id="426" r:id="rId126"/>
    <p:sldId id="431" r:id="rId127"/>
    <p:sldId id="266" r:id="rId128"/>
    <p:sldId id="268" r:id="rId129"/>
    <p:sldId id="267" r:id="rId130"/>
    <p:sldId id="438" r:id="rId131"/>
    <p:sldId id="441" r:id="rId132"/>
    <p:sldId id="366" r:id="rId133"/>
    <p:sldId id="439" r:id="rId134"/>
    <p:sldId id="440" r:id="rId135"/>
    <p:sldId id="372" r:id="rId136"/>
    <p:sldId id="271" r:id="rId137"/>
    <p:sldId id="335" r:id="rId138"/>
    <p:sldId id="346" r:id="rId139"/>
    <p:sldId id="347" r:id="rId140"/>
    <p:sldId id="374" r:id="rId141"/>
    <p:sldId id="348" r:id="rId142"/>
    <p:sldId id="350" r:id="rId143"/>
    <p:sldId id="442" r:id="rId144"/>
    <p:sldId id="351" r:id="rId145"/>
    <p:sldId id="424" r:id="rId146"/>
    <p:sldId id="352" r:id="rId147"/>
    <p:sldId id="353" r:id="rId148"/>
    <p:sldId id="358" r:id="rId149"/>
    <p:sldId id="354" r:id="rId150"/>
    <p:sldId id="375" r:id="rId151"/>
    <p:sldId id="355" r:id="rId152"/>
    <p:sldId id="356" r:id="rId153"/>
    <p:sldId id="357" r:id="rId154"/>
    <p:sldId id="359" r:id="rId155"/>
    <p:sldId id="443" r:id="rId156"/>
    <p:sldId id="360" r:id="rId157"/>
    <p:sldId id="361" r:id="rId158"/>
    <p:sldId id="362" r:id="rId159"/>
    <p:sldId id="363" r:id="rId160"/>
    <p:sldId id="364" r:id="rId1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AC08F-14CE-4BE8-90A2-65DA9D78B076}" type="datetimeFigureOut">
              <a:rPr lang="it-IT" smtClean="0"/>
              <a:t>27/10/2013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1C3CD-3DFA-455E-984E-A3CAED9F3C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18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1C3CD-3DFA-455E-984E-A3CAED9F3C5B}" type="slidenum">
              <a:rPr lang="it-IT" smtClean="0"/>
              <a:t>49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209DB-EE23-4637-9458-6CE1950FC5EA}" type="datetimeFigureOut">
              <a:rPr lang="it-IT" smtClean="0"/>
              <a:pPr/>
              <a:t>27/10/2013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45A38-D76C-41C0-BB39-247FCDF1125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75656" y="5373216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 volta della Sistina: gli Ignudi</a:t>
            </a:r>
          </a:p>
          <a:p>
            <a:pPr algn="ctr"/>
            <a:r>
              <a:rPr lang="it-IT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Prima parte</a:t>
            </a:r>
            <a:endParaRPr lang="it-IT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magine 7" descr="First_Day_of_CreationSistine Chape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662" y="500042"/>
            <a:ext cx="7208250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istina scanner 6 03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7687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ici scanner 0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-1"/>
            <a:ext cx="7353302" cy="685800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ici sc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5151"/>
            <a:ext cx="6480720" cy="68310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616230304_a027f552f5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3728" y="-39668"/>
            <a:ext cx="5400600" cy="689766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rst_Day_of_Creation 1509 sistine chapel michelange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06598" y="620598"/>
            <a:ext cx="6858998" cy="5615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251520" y="188640"/>
            <a:ext cx="3131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tempo raffigurato nella volta della Sistina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ha alcuni riferimenti a quanto espresso nelle tombe medicee:</a:t>
            </a:r>
          </a:p>
          <a:p>
            <a:pPr algn="ctr"/>
            <a:endParaRPr lang="it-IT" sz="24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possanza del giorno,</a:t>
            </a:r>
          </a:p>
          <a:p>
            <a:pPr algn="ctr"/>
            <a:endParaRPr lang="it-IT" sz="24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luce argentea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della notte,</a:t>
            </a:r>
          </a:p>
          <a:p>
            <a:pPr algn="ctr"/>
            <a:endParaRPr lang="it-IT" sz="24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L’abbandono pensieroso della sera,</a:t>
            </a:r>
          </a:p>
          <a:p>
            <a:pPr algn="ctr"/>
            <a:endParaRPr lang="it-IT" sz="24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bellezza ancora intatta del mattino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si desta.</a:t>
            </a:r>
            <a:endParaRPr lang="it-IT" sz="32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1268760"/>
            <a:ext cx="35283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giovane seduto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su un tessuto rosa,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sdraiato scompostamente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si sta stiracchiando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come appena svegliato dal sonno.</a:t>
            </a:r>
          </a:p>
          <a:p>
            <a:pPr algn="ctr"/>
            <a:endParaRPr lang="it-IT" sz="28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il mattino</a:t>
            </a:r>
            <a:endParaRPr lang="it-IT" sz="28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magine 4" descr="Sisitna_scanner 3 00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4048" y="-1"/>
            <a:ext cx="4139952" cy="688025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-49391"/>
            <a:ext cx="4146812" cy="690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0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3728" y="0"/>
            <a:ext cx="4518212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isitna_scanner 3 0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80122"/>
            <a:ext cx="7578415" cy="677787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isitna_scanner 3 0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32" y="0"/>
            <a:ext cx="6910052" cy="686069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isitna_scanner 3 0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624" y="48"/>
            <a:ext cx="6552728" cy="686476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tina scanner 6 0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89405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148064" y="1844824"/>
            <a:ext cx="28803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Seduta opposta 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al mattino,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la  Notte</a:t>
            </a:r>
          </a:p>
          <a:p>
            <a:endParaRPr lang="it-IT" dirty="0"/>
          </a:p>
        </p:txBody>
      </p:sp>
      <p:pic>
        <p:nvPicPr>
          <p:cNvPr id="4" name="Immagine 3" descr="Sisitna_scanner 3 00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139952" cy="683142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076056" y="260648"/>
            <a:ext cx="378222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32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32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giovane cerca di  coprirsi,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attenzione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quasi con ansia,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un tessuto azzurro scuro.</a:t>
            </a:r>
          </a:p>
          <a:p>
            <a:pPr algn="ctr"/>
            <a:endParaRPr lang="it-IT" sz="24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 descr="Sistina_scanner 2 001 (5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0"/>
            <a:ext cx="36516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64088" y="1484784"/>
            <a:ext cx="34563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sua pelle ha riflessi biancastri 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freddi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la fanno  distinguere subito dagli altri tre.</a:t>
            </a:r>
          </a:p>
          <a:p>
            <a:endParaRPr lang="it-IT" dirty="0"/>
          </a:p>
        </p:txBody>
      </p:sp>
      <p:pic>
        <p:nvPicPr>
          <p:cNvPr id="3" name="Immagine 2" descr="First_Day_of_Creation 1509 sistine chapel michelange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300930" y="957114"/>
            <a:ext cx="6096000" cy="499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Pfeiffer 1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615"/>
            <a:ext cx="9144000" cy="692315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392" y="-459"/>
            <a:ext cx="9160392" cy="688701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isitna_Pfeiffer 1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06" y="32902"/>
            <a:ext cx="7525109" cy="682509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istina scanner 7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ube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-22130"/>
            <a:ext cx="4896544" cy="690226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3528" y="332656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Rubens, </a:t>
            </a:r>
          </a:p>
          <a:p>
            <a:pPr algn="ctr"/>
            <a:r>
              <a:rPr lang="it-IT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Disegno </a:t>
            </a:r>
          </a:p>
          <a:p>
            <a:pPr algn="ctr"/>
            <a:r>
              <a:rPr lang="it-IT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di ignudo di Michelangelo</a:t>
            </a:r>
            <a:endParaRPr lang="it-IT" i="1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tina scanner 7a 0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453" y="0"/>
            <a:ext cx="4695093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tina scanner 6 00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92696"/>
            <a:ext cx="9144000" cy="568863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95536" y="404664"/>
            <a:ext cx="29523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Dalla parte opposta,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linea diagonale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un giovane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si affatica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sotto il peso di un festone di quercia,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di cui tiene un’estremità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sulle spalle.</a:t>
            </a:r>
          </a:p>
          <a:p>
            <a:pPr algn="ctr"/>
            <a:endParaRPr lang="it-IT" sz="28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Sono i travagli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Giorno</a:t>
            </a:r>
            <a:endParaRPr lang="it-IT" sz="28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 descr="Sistina_scanner 2 001 (2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4197" y="0"/>
            <a:ext cx="4539803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7664" y="0"/>
            <a:ext cx="5894005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3647" y="-17803"/>
            <a:ext cx="6507527" cy="687580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istina_scanner 2 001 (3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747539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31698"/>
            <a:ext cx="6655642" cy="682630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t="3169" r="15875" b="3169"/>
          <a:stretch>
            <a:fillRect/>
          </a:stretch>
        </p:blipFill>
        <p:spPr bwMode="auto">
          <a:xfrm>
            <a:off x="755576" y="1"/>
            <a:ext cx="7499986" cy="684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5" y="31399"/>
            <a:ext cx="4629806" cy="682660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220072" y="548680"/>
            <a:ext cx="367240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giovane distinto,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seduto di fronte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al giorno,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si sta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abbandonando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al riposo.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la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Sera</a:t>
            </a:r>
          </a:p>
          <a:p>
            <a:pPr algn="ctr"/>
            <a:endParaRPr lang="it-IT" sz="28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 descr="09_4s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199"/>
            <a:ext cx="5030167" cy="68721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724128" y="764704"/>
            <a:ext cx="31683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suo sguardo è assorto,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interiore.</a:t>
            </a:r>
          </a:p>
          <a:p>
            <a:pPr algn="ctr"/>
            <a:endParaRPr lang="it-IT" sz="28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sera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porta con sé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riflessione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la contemplazione sulla vita,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sul senso delle cose e del tempo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passa</a:t>
            </a:r>
            <a:endParaRPr lang="it-IT" sz="2800" dirty="0"/>
          </a:p>
        </p:txBody>
      </p:sp>
      <p:pic>
        <p:nvPicPr>
          <p:cNvPr id="4" name="Immagine 3" descr="Sistina_scanner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805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istina_scanner 2 001 (4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5776" y="0"/>
            <a:ext cx="4204851" cy="692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tina scanner 6 0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1955" y="332656"/>
            <a:ext cx="9175955" cy="624914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istina_scanner 2 001 (4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5697" y="-5634"/>
            <a:ext cx="5246768" cy="686363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0478" y="0"/>
            <a:ext cx="9194986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1 michelangelo buonarroti-volta della cappella sist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9617" y="0"/>
            <a:ext cx="5544766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3848" y="12104"/>
            <a:ext cx="2620033" cy="684589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isitna_scanner 3 0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3" y="-8800"/>
            <a:ext cx="5321771" cy="68668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isitna_scanner 3 0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774" y="-1"/>
            <a:ext cx="6122477" cy="685800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10_1044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36"/>
          <a:stretch>
            <a:fillRect/>
          </a:stretch>
        </p:blipFill>
        <p:spPr>
          <a:xfrm>
            <a:off x="251520" y="332656"/>
            <a:ext cx="8676456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apillasixtina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566965" y="-1033308"/>
            <a:ext cx="3911566" cy="904549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428604"/>
            <a:ext cx="317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Il tondo di Isacco</a:t>
            </a:r>
          </a:p>
        </p:txBody>
      </p:sp>
      <p:pic>
        <p:nvPicPr>
          <p:cNvPr id="3" name="Immagine 2" descr="09_2ce9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789054" y="-866915"/>
            <a:ext cx="2928958" cy="5519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 descr="09_2ce9f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407860" y="2521174"/>
            <a:ext cx="2859996" cy="5390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5940152" y="4653136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Il tondo di Elia</a:t>
            </a:r>
            <a:endParaRPr lang="it-IT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9_0bay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166"/>
            <a:ext cx="9187206" cy="271464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1560" y="3717032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Sopra la Sibilla Libica si trova il tondo del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it-IT" sz="4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sacrificio di Isacco</a:t>
            </a:r>
          </a:p>
          <a:p>
            <a:pPr algn="ctr"/>
            <a:endParaRPr lang="it-IT" sz="32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raccontato al cap. 22 del libro della Genesi</a:t>
            </a:r>
            <a:endParaRPr lang="it-IT" sz="32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7_2ce7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056732" y="-1292028"/>
            <a:ext cx="5040560" cy="915402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Essi trattengono per mezzo di tessuti dei tondi in finto bronzo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99592" y="5873115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Così in mezzo di loro tengono alcune medaglie </a:t>
            </a:r>
            <a:r>
              <a:rPr lang="it-IT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drentovi</a:t>
            </a:r>
            <a:r>
              <a:rPr lang="it-IT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storie </a:t>
            </a:r>
          </a:p>
          <a:p>
            <a:pPr algn="ctr"/>
            <a:r>
              <a:rPr lang="it-IT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in bozza e </a:t>
            </a:r>
            <a:r>
              <a:rPr lang="it-IT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contrafatte</a:t>
            </a:r>
            <a:r>
              <a:rPr lang="it-IT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in bronzo e d'oro, cavate dal Libro de' Re.</a:t>
            </a:r>
          </a:p>
          <a:p>
            <a:pPr algn="ctr"/>
            <a:r>
              <a:rPr lang="it-IT" sz="16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G. Vasari</a:t>
            </a:r>
            <a:endParaRPr lang="it-IT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rst_Day_of_CreationSistine Chape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0" y="764703"/>
            <a:ext cx="9144000" cy="535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980728"/>
            <a:ext cx="4000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Dio tentò Abramo dicendogli: «Abramo, </a:t>
            </a:r>
            <a:r>
              <a:rPr lang="it-IT" sz="24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Abramo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!».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Rispose: «Eccomi!». 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Riprese: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«Su, prendi tuo figlio,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tuo diletto che tu ami,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Isacco,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va'nel territorio di Moria,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offrilo ivi in olocausto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su di un monte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io ti dirò!». </a:t>
            </a:r>
          </a:p>
          <a:p>
            <a:pPr algn="ctr"/>
            <a:r>
              <a:rPr lang="it-IT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Gen</a:t>
            </a:r>
            <a:r>
              <a:rPr lang="it-IT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22,1-2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2400" dirty="0"/>
          </a:p>
        </p:txBody>
      </p:sp>
      <p:pic>
        <p:nvPicPr>
          <p:cNvPr id="6" name="Immagine 5" descr="Sisitna_Pfeiffer 0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8024" y="0"/>
            <a:ext cx="4032448" cy="6899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404664"/>
            <a:ext cx="43577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Così arrivarono al luogo che Dio gli aveva detto e ivi Abramo edificò l'altare, vi depose la legna, legò Isacco suo figlio e lo depose sull'altare sopra la legna.  Poi Abramo stese la mano e prese il coltello per scannare il suo figlio 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Ma l'angelo del Signore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lo chiamò dal cielo e gli disse: «Abramo, </a:t>
            </a:r>
            <a:r>
              <a:rPr lang="it-IT" sz="22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Abramo</a:t>
            </a:r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!».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Rispose: «Eccomi!».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Riprese: «Non stendere la mano contro il ragazzo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non fargli alcun male!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Ora so che rispetti Dio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non mi hai risparmiato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tuo figlio, l'unico tuo!».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Gen</a:t>
            </a:r>
            <a:r>
              <a:rPr lang="it-IT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22,9-12</a:t>
            </a:r>
            <a:r>
              <a:rPr lang="it-IT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2200" i="1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Sisitna_Pfeiffer 10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9190" y="500042"/>
            <a:ext cx="4071934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2" y="1"/>
            <a:ext cx="8043335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44008" y="260648"/>
            <a:ext cx="428628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Sibilla Libica che è sotto il tondo, immagine della Chiesa,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in relazione dialettica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il tondo .</a:t>
            </a:r>
          </a:p>
          <a:p>
            <a:pPr algn="ctr"/>
            <a:endParaRPr lang="it-IT" sz="24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Nella teologia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dei Padri della Chiesa,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fin dai tempi di </a:t>
            </a:r>
            <a:r>
              <a:rPr lang="it-IT" sz="24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Origene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Isacco, prossimo al sacrificio,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figura di Cristo, il Figlio che il Padre non ha risparmiato,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al contrario di Isacco.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Egli morì in croce in obbedienza al Padre per lavare la Chiesa,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sua sposa,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dal peccato.</a:t>
            </a:r>
          </a:p>
          <a:p>
            <a:pPr algn="ctr"/>
            <a:endParaRPr lang="it-IT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7584199914_b747d90dde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116632"/>
            <a:ext cx="4427984" cy="662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88640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Secondo un’antica tradizione, sul luogo del sacrificio di Isacco,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monte Moria,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più tardi venne edificato il tempio di Gerusalemme.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cappella Sistina ha  le proporzioni interne del tempio. </a:t>
            </a:r>
            <a:endParaRPr lang="it-IT" sz="3600" dirty="0"/>
          </a:p>
        </p:txBody>
      </p:sp>
      <p:pic>
        <p:nvPicPr>
          <p:cNvPr id="4" name="Immagine 3" descr="03CappellaSistina-620x35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21496"/>
            <a:ext cx="9144000" cy="453650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2976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Inoltre il tondo con l’altare del sacrificio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collocato proprio sopra l’altare della cappella</a:t>
            </a:r>
          </a:p>
          <a:p>
            <a:endParaRPr lang="it-IT" dirty="0"/>
          </a:p>
        </p:txBody>
      </p:sp>
      <p:pic>
        <p:nvPicPr>
          <p:cNvPr id="4" name="Immagine 3" descr="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3042" y="1652036"/>
            <a:ext cx="5857916" cy="482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4725144"/>
            <a:ext cx="8501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Isacco è sull’altare del sacrificio nelle immediate vicinanze delle mani del Dio creatore che nel riquadro centrale della volta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separa la luce dalle tenebre,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vista della figura luminosa della sposa immacolata,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concepita in Dio e realizzata in Maria</a:t>
            </a:r>
            <a:endParaRPr lang="it-IT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r10_1044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420888"/>
            <a:ext cx="9144000" cy="206478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99592" y="260648"/>
            <a:ext cx="7286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L’obbedienza di Abramo  è in contrapposizione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alla disobbedienza degli angeli malvagi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 quali, secondo una tradizione ebraica,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al momento della separazione della luce dalle tenebre,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si separarono dagli altri. </a:t>
            </a:r>
          </a:p>
          <a:p>
            <a:endParaRPr lang="it-IT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09_2ce9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238557" y="344695"/>
            <a:ext cx="6846352" cy="618025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iling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3048000" y="-2547958"/>
            <a:ext cx="3048000" cy="9144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42976" y="3857628"/>
            <a:ext cx="6500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medaglione sopra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profeta Geremia rappresenta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l’ascensione di Elia nel carro di fuoco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narrata nel Secondo Libro dei Re</a:t>
            </a:r>
            <a:endParaRPr lang="it-IT" sz="28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11760" y="2500306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Su di essi,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ad eccezione di uno che è vuoto,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sono raffigurate scene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dell’Antico Testamento.</a:t>
            </a:r>
            <a:endParaRPr lang="it-IT" sz="2400" dirty="0"/>
          </a:p>
        </p:txBody>
      </p:sp>
      <p:pic>
        <p:nvPicPr>
          <p:cNvPr id="3" name="Immagine 2" descr="633px-Medallion_Death_of_Uria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60648"/>
            <a:ext cx="1948176" cy="184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 descr="MEDAGLIONE 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247789"/>
            <a:ext cx="1800200" cy="181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648px-Michelangelo,_medaglione_0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260648"/>
            <a:ext cx="2088232" cy="1933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medaglioni 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8264" y="188640"/>
            <a:ext cx="1944216" cy="1859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Medaglione Abn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327637"/>
            <a:ext cx="2232248" cy="2109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 descr="Michelangelo_Sistina volta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4653136"/>
            <a:ext cx="2088232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 descr="600px-Michelangelo,_medaglione_07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506" y="4572008"/>
            <a:ext cx="2025344" cy="2025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 descr="t14244-medallion-michelangelo-buonarrot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8024" y="4653135"/>
            <a:ext cx="2088232" cy="2074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 descr="Sisitna_Pfeiffer 016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454" y="4431594"/>
            <a:ext cx="2214546" cy="2290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 descr="250px-Medaillon_ost_(Michelangelo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00032" y="2329658"/>
            <a:ext cx="1964456" cy="195659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istina_scanner 2 001 (2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15574"/>
            <a:ext cx="9144000" cy="587828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7158" y="714356"/>
            <a:ext cx="385765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Quando il Signore stava per sollevare Elia in cielo in un turbine, Elia ed Eliseo partirono da </a:t>
            </a:r>
            <a:r>
              <a:rPr lang="it-IT" sz="24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Gàlgala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Discesero a Gerico.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 discepoli dei profeti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erano in Gerico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si avvicinarono a Eliseo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gli dissero: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«Sai che oggi il Signore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rapirà al di sopra della tua testa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tuo signore?».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Quegli rispose: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«Anch'io lo so, tacete!».</a:t>
            </a:r>
          </a:p>
          <a:p>
            <a:pPr algn="ctr"/>
            <a:r>
              <a:rPr lang="it-IT" sz="1400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2Re</a:t>
            </a:r>
            <a:r>
              <a:rPr lang="it-IT" sz="1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2,1.4-6</a:t>
            </a:r>
            <a:endParaRPr lang="it-IT" sz="1400" i="1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Sisitna_Pfeiffer 09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932040" y="260648"/>
            <a:ext cx="378621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Gli disse ancora Elia: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«Resta qui, perché il Signore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mi manda al Giordano!».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Egli rispose: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«Quant'è vero che il Signore vive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tu stesso vivi, non ti lascerò!». Andarono tutti e due. 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Cinquanta discepoli di profeti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vennero e si fermarono di fronte,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da lontano, mentre i due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si spinsero fino al Giordano. 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Elia prese il suo mantello,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l'arrotolò e percosse le acque,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si divisero in due parti </a:t>
            </a:r>
          </a:p>
          <a:p>
            <a:pPr algn="ctr"/>
            <a:r>
              <a:rPr lang="it-IT" sz="2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i due le attraversarono. </a:t>
            </a:r>
          </a:p>
          <a:p>
            <a:pPr algn="ctr"/>
            <a:r>
              <a:rPr lang="it-IT" sz="1600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2Re</a:t>
            </a:r>
            <a:r>
              <a:rPr lang="it-IT" sz="16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1600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2,6-8</a:t>
            </a:r>
            <a:endParaRPr lang="it-IT" sz="1600" i="1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Sisitna_Pfeiffer 09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2844" y="428604"/>
            <a:ext cx="4071998" cy="605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baseline="300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Elia prese il suo mantello,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l'arrotolò e percosse le acque,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si divisero in due parti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i due le attraversarono. 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Dopo che furono passati,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Elia disse ad Eliseo: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«Chiedi ciò che vuoi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faccia per te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prima che sia sottratto a te».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Eliseo rispose: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«Passino a me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 due terzi del tuo spirito».  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Elia replicò: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«Domandi una cosa difficile,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ma l'otterrai se mi potrai vedere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quando verrò tolto da te;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altrimenti no».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it-IT" sz="1400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2Re</a:t>
            </a:r>
            <a:r>
              <a:rPr lang="it-IT" sz="1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1400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2,8-10</a:t>
            </a:r>
            <a:r>
              <a:rPr lang="it-IT" sz="1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1400" i="1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Michelangelo_Sistina volt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588" y="928670"/>
            <a:ext cx="5286412" cy="485778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5720" y="3714752"/>
            <a:ext cx="8572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Or mentre essi  camminavano e parlavano,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ecco un carro di fuoco e cavalli di fuoco si interposero fra di essi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ed Elia salì al cielo  in un turbine. 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Mentre stava guardando, Eliseo gridava: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«Padre mio, padre mio!  Carro d'Israele e sua pariglia!».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Quando non lo vide più, afferrò i suoi vestiti e li stracciò in due pezzi.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Poi raccolse il mantello di Elia che gli era caduto di dosso,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tornò indietro e si </a:t>
            </a:r>
            <a:r>
              <a:rPr lang="it-IT" sz="20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fermòsulla</a:t>
            </a:r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sponda del Giordano. </a:t>
            </a:r>
          </a:p>
          <a:p>
            <a:pPr algn="ctr"/>
            <a:r>
              <a:rPr lang="it-IT" sz="1600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2Re</a:t>
            </a:r>
            <a:r>
              <a:rPr lang="it-IT" sz="16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2,11-13</a:t>
            </a:r>
            <a:r>
              <a:rPr lang="it-IT" sz="16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1600" i="1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 descr="Sisitna_Pfeiffer bis 0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07"/>
          <a:stretch>
            <a:fillRect/>
          </a:stretch>
        </p:blipFill>
        <p:spPr>
          <a:xfrm>
            <a:off x="0" y="142852"/>
            <a:ext cx="9501222" cy="328614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3 0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-2222"/>
            <a:ext cx="8653239" cy="686022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2844" y="214290"/>
            <a:ext cx="885831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Secondo la </a:t>
            </a:r>
            <a:r>
              <a:rPr lang="it-IT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Vulgata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Eliseo chiese: </a:t>
            </a:r>
          </a:p>
          <a:p>
            <a:pPr algn="ctr"/>
            <a:r>
              <a:rPr lang="it-IT" sz="2400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ut</a:t>
            </a:r>
            <a:r>
              <a:rPr lang="it-IT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fiat in me duplex </a:t>
            </a:r>
            <a:r>
              <a:rPr lang="it-IT" sz="2400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spiritus</a:t>
            </a:r>
            <a:r>
              <a:rPr lang="it-IT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i="1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tuus</a:t>
            </a:r>
            <a:r>
              <a:rPr lang="it-IT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sia in me il doppio del tuo spirito, 2 Re 2,9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vale a dire il doppio dello spirito profetico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compì in Elia grandiosi prodigi.</a:t>
            </a:r>
          </a:p>
          <a:p>
            <a:pPr algn="ctr"/>
            <a:endParaRPr lang="it-IT" sz="24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Nella </a:t>
            </a:r>
            <a:r>
              <a:rPr lang="it-IT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Glossa ordinaria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it-IT" sz="24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XIV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sec.) la preghiera venne così interpretata: </a:t>
            </a:r>
          </a:p>
          <a:p>
            <a:pPr algn="ctr"/>
            <a:r>
              <a:rPr lang="it-IT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Chiesa di Cristo implora dal Signore un “doppio spirito”,</a:t>
            </a:r>
          </a:p>
          <a:p>
            <a:pPr algn="ctr"/>
            <a:r>
              <a:rPr lang="it-IT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quello del perdono dei peccati e quello del compimento dei miracoli. </a:t>
            </a:r>
          </a:p>
          <a:p>
            <a:pPr algn="ctr"/>
            <a:endParaRPr lang="it-IT" sz="24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Elia rispose ad Eliseo. Se mi vedrai quando sarò rapito lontano da te, </a:t>
            </a:r>
          </a:p>
          <a:p>
            <a:pPr algn="ctr"/>
            <a:r>
              <a:rPr lang="it-IT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ciò ti sarà concesso. 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Glossa ordinaria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dice in proposito: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Se la Chiesa apre gli occhi della fede,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essa accetta fiduciosamente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Passione, la Risurrezione e l’Ascensione al cielo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sperimentando, allora, l’effetto di questa preghiera.</a:t>
            </a:r>
          </a:p>
          <a:p>
            <a:pPr algn="ctr"/>
            <a:endParaRPr lang="it-IT" sz="24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2976" y="357166"/>
            <a:ext cx="6858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rapimento di Elia, nel contesto degli affreschi della Sistina, realizza quanto suggerito dalla Glossa. </a:t>
            </a:r>
          </a:p>
          <a:p>
            <a:pPr algn="ctr"/>
            <a:endParaRPr lang="it-IT" sz="20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Infatti: i due pennacchi dedicati all’Esecuzione capitale di </a:t>
            </a:r>
            <a:r>
              <a:rPr lang="it-IT" sz="20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Aman</a:t>
            </a:r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e all’erezione del serpente di bronzo su un palo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presentano due racconti </a:t>
            </a:r>
            <a:r>
              <a:rPr lang="it-IT" sz="20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veterotestamentari</a:t>
            </a:r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richiamano la Passione di Cristo.</a:t>
            </a:r>
          </a:p>
        </p:txBody>
      </p:sp>
      <p:pic>
        <p:nvPicPr>
          <p:cNvPr id="3" name="Immagine 2" descr="77j326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3000372"/>
            <a:ext cx="4643446" cy="360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37 michelangelo buonarroti-volta della cappella sis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643182"/>
            <a:ext cx="3357586" cy="410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652120" y="1556792"/>
            <a:ext cx="321471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L’ultimo dei profeti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raffigurati nella Cappella, </a:t>
            </a:r>
          </a:p>
          <a:p>
            <a:pPr algn="ctr"/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Giona</a:t>
            </a: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rimanda alla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Resurrezione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 Figlio di Dio.</a:t>
            </a:r>
            <a:endParaRPr lang="it-IT" sz="24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  <p:pic>
        <p:nvPicPr>
          <p:cNvPr id="3" name="Immagine 2" descr="300px-Prophet_Jona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74692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5720" y="571480"/>
            <a:ext cx="32147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rapimento di Elia in cielo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un riferimento anticipato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all’Assunzione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di Maria in cielo,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così come doveva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essere interpretata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nell’affresco del Perugino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sopra l’altare,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cancellato d Michelangelo per far posto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al Giudizio Universale.</a:t>
            </a:r>
          </a:p>
          <a:p>
            <a:pPr algn="ctr"/>
            <a:endParaRPr lang="it-IT" sz="20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Qui lo vediamo </a:t>
            </a:r>
          </a:p>
          <a:p>
            <a:pPr algn="ctr"/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un disegno del Pinturicchio.</a:t>
            </a:r>
          </a:p>
          <a:p>
            <a:pPr algn="ctr"/>
            <a:endParaRPr lang="it-IT" sz="2000" dirty="0"/>
          </a:p>
        </p:txBody>
      </p:sp>
      <p:pic>
        <p:nvPicPr>
          <p:cNvPr id="1026" name="Picture 2" descr="http://upload.wikimedia.org/wikipedia/commons/7/7a/Assumption_of_Mary_perugino_drawing.jpg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0" y="357166"/>
            <a:ext cx="5097196" cy="614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1268760"/>
            <a:ext cx="20162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 scorrere del </a:t>
            </a:r>
          </a:p>
          <a:p>
            <a:pPr algn="ctr"/>
            <a:r>
              <a:rPr lang="it-IT" sz="4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tempo</a:t>
            </a:r>
            <a:endParaRPr lang="it-IT" sz="4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19614" y="333616"/>
            <a:ext cx="6858000" cy="6190771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apillasixtina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162486" y="-907492"/>
            <a:ext cx="6782518" cy="874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47667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 quattro ignudi che circondano il riquadro della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creazione della luce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rappresentano il mattino, il giorno, la sera e la notte</a:t>
            </a:r>
            <a:endParaRPr lang="it-IT" sz="24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ignudi213491938898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060848"/>
            <a:ext cx="2635428" cy="3491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 descr="09_5nw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0808"/>
            <a:ext cx="2340144" cy="360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09_4sw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2492896"/>
            <a:ext cx="2520280" cy="344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09_5n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995388"/>
            <a:ext cx="2690608" cy="365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5576" y="548680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Michelangelo </a:t>
            </a:r>
            <a:r>
              <a:rPr lang="it-IT" sz="240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ha ancora rappresentato 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</a:t>
            </a:r>
            <a:r>
              <a:rPr lang="it-IT" sz="240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tempo </a:t>
            </a:r>
          </a:p>
          <a:p>
            <a:pPr algn="ctr"/>
            <a:r>
              <a:rPr lang="it-IT" sz="240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nelle </a:t>
            </a:r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quattro sculture che adornano le tombe medicee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di Giuliano e Lorenzo nella Sagrestia Nova a Firenze</a:t>
            </a:r>
            <a:endParaRPr lang="it-IT" dirty="0"/>
          </a:p>
        </p:txBody>
      </p:sp>
      <p:pic>
        <p:nvPicPr>
          <p:cNvPr id="3" name="Immagine 2" descr="1giuli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871853"/>
            <a:ext cx="3816424" cy="484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 descr="2lorenz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699" y="1852291"/>
            <a:ext cx="3827717" cy="4817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 -  Interno della Cappella dei Medici, (Firenze, San Lorenzo, 1520-1534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"/>
          <a:stretch>
            <a:fillRect/>
          </a:stretch>
        </p:blipFill>
        <p:spPr>
          <a:xfrm>
            <a:off x="-32315" y="764704"/>
            <a:ext cx="9214553" cy="5400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60648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 stupisca ora ogni uomo che in quella sa scorger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la bontà delle figure,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2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perfezzione</a:t>
            </a:r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degli scorti,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2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stupendissima</a:t>
            </a:r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rotondità di contorni,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che hanno in sé grazia e sveltezza,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girati con quella bella proporzione che nei belli ignudi si vede,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ne' quali per mostrar gli stremi e la </a:t>
            </a:r>
            <a:r>
              <a:rPr lang="it-IT" sz="2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perfezzione</a:t>
            </a:r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dell'arte,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ve ne fece di tutte l'età, </a:t>
            </a:r>
          </a:p>
          <a:p>
            <a:pPr algn="ctr"/>
            <a:r>
              <a:rPr lang="it-IT" sz="2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diferenti</a:t>
            </a:r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d'aria e di forma così nel viso come ne' lineamenti,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di aver più sveltezza e grossezza nelle membra,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come ancora si può conoscere nelle bellissime attitudini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che </a:t>
            </a:r>
            <a:r>
              <a:rPr lang="it-IT" sz="2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diferente</a:t>
            </a:r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[mente] e' fanno sedendo e girando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 sostenendo alcuni festoni di foglie di quercia e di ghiande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messe per l'arme e per l'impresa di papa Giulio, </a:t>
            </a:r>
          </a:p>
          <a:p>
            <a:pPr algn="ctr"/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denotando che a quel tempo </a:t>
            </a:r>
            <a:r>
              <a:rPr lang="it-IT" sz="2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al governo suo era l'età dell'oro.</a:t>
            </a:r>
          </a:p>
          <a:p>
            <a:pPr algn="ctr"/>
            <a:r>
              <a:rPr lang="it-IT" sz="2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G. Vasari</a:t>
            </a:r>
            <a:r>
              <a:rPr lang="it-IT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895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131840" y="64886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Tomba di Lorenzo e altare</a:t>
            </a:r>
            <a:endParaRPr lang="it-IT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7032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47664" y="630932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Tomba di Giuliano e madonna con i santi </a:t>
            </a:r>
            <a:r>
              <a:rPr lang="it-IT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Cosma</a:t>
            </a:r>
            <a:r>
              <a:rPr lang="it-IT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e Damiano</a:t>
            </a:r>
            <a:endParaRPr lang="it-IT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83568" y="486916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quella di Giuliano sono rappresentati la notte e il giorno</a:t>
            </a:r>
            <a:endParaRPr lang="it-IT" sz="36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magine 6" descr="1giuli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4663"/>
            <a:ext cx="9144000" cy="396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4071144042_88e69e663f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0582"/>
            <a:ext cx="9144000" cy="61168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854-Cappelle_Medicee_2C_sagrestia_nuova_tomba_di_lorenzo_3_l_27alba_e_il_crepuscolo_28Michelangelo_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332656"/>
            <a:ext cx="831641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Abbiamo una testimonianza diretta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dell’idea che è alla base di queste figure,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un bozzetto  per l’opera dove Michelangelo scrive:</a:t>
            </a:r>
          </a:p>
          <a:p>
            <a:endParaRPr lang="it-IT" sz="28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Dì e la Notte parlano, e dicono: 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Noi abbiamo col nostro veloce corso 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condotto alla morte </a:t>
            </a:r>
            <a:r>
              <a:rPr lang="it-IT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duce Giuliano: 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è ben giusto ch’e’ ne faccia vendetta come fa. 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 la vendetta è questa: 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avendo noi morto lui, 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lui così morto ha tolto luce a noi 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 con gli occhi chiusi ha serrato e’ nostri, 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non </a:t>
            </a:r>
            <a:r>
              <a:rPr lang="it-IT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risplendon</a:t>
            </a:r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più sopra la terra. 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avrebbe </a:t>
            </a:r>
            <a:r>
              <a:rPr lang="it-IT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dunche</a:t>
            </a:r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fatto di noi, mentre </a:t>
            </a:r>
            <a:r>
              <a:rPr lang="it-IT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vivea</a:t>
            </a:r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it-IT" sz="28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595064587_ca9a11a21b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794"/>
            <a:ext cx="9144000" cy="61924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grestia_nuova,_tomba_di_giulian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953" y="0"/>
            <a:ext cx="5218093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41363279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983"/>
            <a:ext cx="9144000" cy="67460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lorence-cappelle-medicee-michelangel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55576" y="126876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quella di Lorenzo sono rappresentati il crepuscolo e l’aurora</a:t>
            </a:r>
            <a:endParaRPr lang="it-IT" sz="36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9512" y="260648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Ciascuno dei cinque riquadri più piccoli della volta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attorniato da quattro figure di ignudi,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disposti due a due sopra le Sibille e i profeti. </a:t>
            </a:r>
            <a:endParaRPr lang="it-IT" sz="2800" dirty="0"/>
          </a:p>
        </p:txBody>
      </p:sp>
      <p:pic>
        <p:nvPicPr>
          <p:cNvPr id="7" name="Immagine 6" descr="michelangelo sistina soffitt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560" y="1844824"/>
            <a:ext cx="8163575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374853440_3d8faed2e1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omb_of_Lorenzo_Medici_Chapel_-Florence_196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779" y="0"/>
            <a:ext cx="8212666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01334152060 (1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2" y="0"/>
            <a:ext cx="9082048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p_00104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_z.20121016161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72" y="938416"/>
            <a:ext cx="9066328" cy="49388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RIN_38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166" y="0"/>
            <a:ext cx="5187667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ici_chapel_duskdaw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-n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4344"/>
            <a:ext cx="9144000" cy="63936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3568" y="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notte</a:t>
            </a:r>
            <a:endParaRPr lang="it-IT" sz="24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eter Paul Rubens. The Night (after Michelangelo)_Paris, Fondation Custodia, Collection Frits Lugt.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4657" y="0"/>
            <a:ext cx="9318657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60648"/>
            <a:ext cx="399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Rubens, 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la notte di Michelangelo</a:t>
            </a:r>
            <a:endParaRPr lang="it-IT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50px-Sagrestia_nuova,_notte,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764704"/>
            <a:ext cx="4283968" cy="5003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5796136" y="1052736"/>
            <a:ext cx="291581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notte è rappresentata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come una giovane donna assopita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un sonno scomodo,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inquieto. </a:t>
            </a:r>
          </a:p>
          <a:p>
            <a:pPr algn="ctr"/>
            <a:endParaRPr lang="it-IT" sz="28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tina_scanner 2 001 (3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2461" y="0"/>
            <a:ext cx="9359157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24128" y="692696"/>
            <a:ext cx="30243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Essa si appoggia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equilibrio precario sul gomito: </a:t>
            </a:r>
          </a:p>
          <a:p>
            <a:pPr algn="ctr"/>
            <a:endParaRPr lang="it-IT" sz="32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non è in una posizione serena, sicura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abbandonata,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ma instabile e contorta .</a:t>
            </a:r>
            <a:endParaRPr lang="it-IT" sz="3200" dirty="0"/>
          </a:p>
        </p:txBody>
      </p:sp>
      <p:pic>
        <p:nvPicPr>
          <p:cNvPr id="5" name="Immagine 4" descr="Tomb_of_Giuliano_de'_Medici_(casting_in_Pushkin_museum)_by_shakko_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836712"/>
            <a:ext cx="5296988" cy="47525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9-michelangelo-theredlis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53539"/>
            <a:ext cx="9144000" cy="51974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5536" y="332656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Sulla fronte il diadema con crescente lunare e una stella</a:t>
            </a:r>
            <a:endParaRPr lang="it-IT" sz="28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467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-14183"/>
            <a:ext cx="5461337" cy="687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anottegran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-48761"/>
            <a:ext cx="6264696" cy="687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30445015-65636e4d-671a-45ef-a46d-8b06fcbc35e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0"/>
            <a:ext cx="673326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_high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56"/>
            <a:ext cx="8645444" cy="685444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302359"/>
            <a:ext cx="7848872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O Notte, o dolce tempo, </a:t>
            </a:r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benchè</a:t>
            </a: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nero, 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pace ogn'</a:t>
            </a:r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opra</a:t>
            </a: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sempre al fin assalta, 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ben vede e ben intende chi t'esalta, 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chi t'onora ha l'intelletto intero. 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Tu mozzi e tronchi ogni stanco pensiero, 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l'</a:t>
            </a:r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umid</a:t>
            </a: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' ombra e ogni </a:t>
            </a:r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quet</a:t>
            </a: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'appalta, 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dell'infima parte alla più alta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sogno spesso porti </a:t>
            </a:r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ov</a:t>
            </a: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'ire spero. 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O ombra del morir, per cui si ferma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ogni miseria all'alma, al </a:t>
            </a:r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cor</a:t>
            </a: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nemica, 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ultimo degli afflitti e buon rimedio, 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tu rendi sana nostra </a:t>
            </a:r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carn</a:t>
            </a: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' inferma, 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rasciugh</a:t>
            </a: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' i pianti e posi ogni fatica</a:t>
            </a:r>
            <a:b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furi</a:t>
            </a: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chi ben vive ogni ira e tedio</a:t>
            </a:r>
          </a:p>
          <a:p>
            <a:pPr algn="ctr"/>
            <a:r>
              <a:rPr lang="it-IT" sz="20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Michelangelo Buonarroti</a:t>
            </a:r>
            <a:endParaRPr lang="it-IT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, Tomb of Giuliano de Medici, 1524-153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0"/>
          <a:stretch>
            <a:fillRect/>
          </a:stretch>
        </p:blipFill>
        <p:spPr>
          <a:xfrm>
            <a:off x="683568" y="0"/>
            <a:ext cx="8035625" cy="67918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-sculptures-3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0"/>
            <a:ext cx="8689565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302359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Guardando l’opera </a:t>
            </a:r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Giovan</a:t>
            </a: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Battista Strozzi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scrisse il sonetto:</a:t>
            </a:r>
          </a:p>
          <a:p>
            <a:endParaRPr lang="it-IT" sz="28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La Notte che tu vedi in  sì dolci atti</a:t>
            </a:r>
          </a:p>
          <a:p>
            <a:pPr algn="ctr"/>
            <a:r>
              <a:rPr lang="it-IT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dormire, fu da un Angelo scolpita</a:t>
            </a:r>
          </a:p>
          <a:p>
            <a:pPr algn="ctr"/>
            <a:r>
              <a:rPr lang="it-IT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in questo sasso, e perché dorme, ha vita;</a:t>
            </a:r>
          </a:p>
          <a:p>
            <a:pPr algn="ctr"/>
            <a:r>
              <a:rPr lang="it-IT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dèstala se </a:t>
            </a:r>
            <a:r>
              <a:rPr lang="it-IT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nol</a:t>
            </a:r>
            <a:r>
              <a:rPr lang="it-IT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credi, e </a:t>
            </a:r>
            <a:r>
              <a:rPr lang="it-IT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parleratti</a:t>
            </a:r>
            <a:r>
              <a:rPr lang="it-IT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it-IT" sz="28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Amareggiato dalle vicende di Firenze, Michelangelo rispose:</a:t>
            </a:r>
          </a:p>
          <a:p>
            <a:endParaRPr lang="it-IT" sz="28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Caro m’è il sonno, e più l’esser di sasso,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mentre che il danno, e la vergogna dura;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 veder, non sentir, m’è gran ventura;</a:t>
            </a:r>
          </a:p>
          <a:p>
            <a:pPr algn="ctr"/>
            <a:r>
              <a:rPr lang="it-IT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però non mi destar; deh, parla basso. </a:t>
            </a:r>
            <a:endParaRPr lang="it-IT" sz="28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istina scanner 7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60759" cy="6857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grestia_nuova_nott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20" y="1268760"/>
            <a:ext cx="9109960" cy="43204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95536" y="908720"/>
            <a:ext cx="22322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Sotto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l’ascella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posto un mascherone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dalle orbite vuote,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ghignante.</a:t>
            </a:r>
            <a:endParaRPr lang="it-IT" sz="32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 descr="Sagrestia_nuova,_notte,_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119" y="0"/>
            <a:ext cx="561088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A-F-055710-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2817" y="0"/>
            <a:ext cx="5171183" cy="6875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755576" y="1412776"/>
            <a:ext cx="2555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</a:t>
            </a:r>
          </a:p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l’incubo notturno</a:t>
            </a:r>
            <a:endParaRPr lang="it-IT" sz="36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ightMask.jp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57762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ici scann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5737" y="44971"/>
            <a:ext cx="4770266" cy="68130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giuli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1" y="474785"/>
            <a:ext cx="9141079" cy="59065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5sova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40560" cy="680802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64088" y="476672"/>
            <a:ext cx="34563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Nell’incavo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della coscia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l’animale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notturno per eccellenza: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civetta</a:t>
            </a:r>
            <a:endParaRPr lang="it-IT" sz="32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ici scanner 0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753" y="-30559"/>
            <a:ext cx="4320480" cy="68984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uitgr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136" y="0"/>
            <a:ext cx="8655728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87624" y="332656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Sotto il suo piede un fascio di papaveri</a:t>
            </a:r>
            <a:endParaRPr lang="it-IT" sz="32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magine 5" descr="83391808_Noc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69368"/>
            <a:ext cx="9144000" cy="568863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4 0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1367" y="0"/>
            <a:ext cx="9225367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daf480ff3b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86"/>
          <a:stretch>
            <a:fillRect/>
          </a:stretch>
        </p:blipFill>
        <p:spPr>
          <a:xfrm>
            <a:off x="88607" y="2564904"/>
            <a:ext cx="9008435" cy="374441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55576" y="404664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Michelangelo ha levigato con una tecnica particolare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corpo della notte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 dargli un riflesso argenteo,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come fosse intrisa di luce lunare.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30892300_fcbb9d0802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50069"/>
            <a:ext cx="9146204" cy="57592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75856" y="566124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giorno</a:t>
            </a:r>
            <a:endParaRPr lang="it-IT" sz="36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 descr="icona58055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404663"/>
            <a:ext cx="5976664" cy="51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brown8d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52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50px-Sagrestia_nuova,_gior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548680"/>
            <a:ext cx="4139952" cy="5266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539552" y="764704"/>
            <a:ext cx="25922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giorno sembra quasi difendersi dalla luce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viene. </a:t>
            </a:r>
          </a:p>
          <a:p>
            <a:pPr algn="ctr"/>
            <a:endParaRPr lang="it-IT" sz="28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Si ripara da questa luce </a:t>
            </a:r>
          </a:p>
          <a:p>
            <a:pPr algn="ctr"/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perché essa si apre sulla realtà della morte di Giuliano</a:t>
            </a:r>
            <a:endParaRPr lang="it-IT" sz="28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omb_of_Giuliano_de'_Medici_(casting_in_Pushkin_museum)_by_shakko_0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22"/>
            <a:ext cx="9144000" cy="674055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RIN_38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7708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354960" y="0"/>
            <a:ext cx="478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un corpo possente e muscoloso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capace di portare la fatica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il peso del giorno.</a:t>
            </a:r>
            <a:endParaRPr lang="it-IT" sz="2400" dirty="0"/>
          </a:p>
        </p:txBody>
      </p:sp>
    </p:spTree>
  </p:cSld>
  <p:clrMapOvr>
    <a:masterClrMapping/>
  </p:clrMapOvr>
  <p:transition spd="slow">
    <p:randomBa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_Fi_Cappelle_Medicee_Tomba_Giuliano_Giorno_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8287"/>
            <a:ext cx="9168515" cy="68397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ici scanner 0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260649"/>
            <a:ext cx="9171017" cy="6027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,_il_giorno,_dettagli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084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5724128" y="836712"/>
            <a:ext cx="30963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lavorazione scabra del suo corpo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accentua l’impressione di una pelle ruvida, bruciata 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dai raggi del sole</a:t>
            </a: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di mezzogiorno.</a:t>
            </a:r>
          </a:p>
          <a:p>
            <a:pPr algn="ctr"/>
            <a:endParaRPr lang="it-IT" sz="32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4 00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600" y="188640"/>
            <a:ext cx="9165600" cy="66693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1991_lom60_004149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312" y="0"/>
            <a:ext cx="6192688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1520" y="476672"/>
            <a:ext cx="22322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suo volto ha i contorni indistinti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come quelli di qualcosa 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 è sfocato perché abbagliato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dalla luce.</a:t>
            </a:r>
          </a:p>
          <a:p>
            <a:pPr algn="ctr"/>
            <a:endParaRPr lang="it-IT" sz="24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Indistinto come la vita che il giorno  deve ancora rivelare. scoprire</a:t>
            </a:r>
          </a:p>
          <a:p>
            <a:pPr algn="ctr"/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 sostenere.</a:t>
            </a:r>
            <a:endParaRPr lang="it-IT" sz="24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15" r="53149"/>
          <a:stretch>
            <a:fillRect/>
          </a:stretch>
        </p:blipFill>
        <p:spPr>
          <a:xfrm>
            <a:off x="-1" y="260648"/>
            <a:ext cx="4479501" cy="659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 descr="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40" t="6352"/>
          <a:stretch>
            <a:fillRect/>
          </a:stretch>
        </p:blipFill>
        <p:spPr>
          <a:xfrm>
            <a:off x="4572000" y="174017"/>
            <a:ext cx="4572000" cy="6683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grestia_nuova,_tomba_di_lorenz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0"/>
            <a:ext cx="4909679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96136" y="83671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crepuscolo</a:t>
            </a:r>
            <a:endParaRPr lang="it-IT" sz="36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tudio_del_Crepuscolo_di_Michelangelo_-_Jacopo_Tintorett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07904" y="623731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Tintoretto, </a:t>
            </a:r>
            <a:r>
              <a:rPr lang="it-IT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Studio del crepuscolo di Michelangelo</a:t>
            </a:r>
            <a:endParaRPr lang="it-IT" i="1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3-michelangelo-theredlis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24044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80112" y="764704"/>
            <a:ext cx="2880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crepuscolo si distende pensieroso sulla sera che viene,</a:t>
            </a:r>
          </a:p>
          <a:p>
            <a:pPr algn="ctr"/>
            <a:endParaRPr lang="it-IT" sz="32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quasi appiattito e schiacciato dal peso del giorno che ha vissuto.</a:t>
            </a:r>
            <a:endParaRPr lang="it-IT" sz="32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_Tombe_Medicee_h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604448" cy="67012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A-F-055651-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48" y="1"/>
            <a:ext cx="5143501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533OP786AU39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0525" y="0"/>
            <a:ext cx="5022949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RIN_391.jp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616" y="0"/>
            <a:ext cx="4940767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ici scann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2"/>
          <a:stretch>
            <a:fillRect/>
          </a:stretch>
        </p:blipFill>
        <p:spPr>
          <a:xfrm>
            <a:off x="0" y="0"/>
            <a:ext cx="5017427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08104" y="1556792"/>
            <a:ext cx="2952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suo volto non è rifinito.</a:t>
            </a:r>
          </a:p>
          <a:p>
            <a:pPr algn="ctr"/>
            <a:endParaRPr lang="it-IT" sz="3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Sembra </a:t>
            </a:r>
          </a:p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assopirsi lentamente</a:t>
            </a:r>
            <a:endParaRPr lang="it-IT" sz="36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5 0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0209" y="0"/>
            <a:ext cx="9307286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,_il_crepuscolo,_dettagli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950" y="0"/>
            <a:ext cx="48501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omb_of_Lorenzo_de'_Medici_(casting_in_Pushkin_museum)_by_shakko_0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092260261_b45596bbc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8719" y="89629"/>
            <a:ext cx="7735281" cy="67683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9512" y="69269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L’aurora</a:t>
            </a:r>
            <a:endParaRPr lang="it-IT" sz="24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tudio_di_Nudo_1_-_Michelangelo_Buonarrot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548680"/>
            <a:ext cx="34563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L’aurora,</a:t>
            </a:r>
          </a:p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pur nella sua bellezza e nella sua grazia, </a:t>
            </a:r>
          </a:p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si desta in un’espressione </a:t>
            </a:r>
          </a:p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di sofferenza </a:t>
            </a:r>
          </a:p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da un sonno torpido e doloroso.</a:t>
            </a:r>
            <a:endParaRPr lang="it-IT" sz="36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 descr="Sagrestia_nuova,_aurora,_1524-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903" y="0"/>
            <a:ext cx="5511097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-sculptures-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0648" y="0"/>
            <a:ext cx="494270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_Firenze_Cappelle_Medicee_Tomba_Lorenzo_Aurora_particola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5989" y="0"/>
            <a:ext cx="4732021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2024_lom60_00415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90"/>
          <a:stretch>
            <a:fillRect/>
          </a:stretch>
        </p:blipFill>
        <p:spPr>
          <a:xfrm>
            <a:off x="249158" y="0"/>
            <a:ext cx="8955740" cy="685799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4176" y="0"/>
            <a:ext cx="5175647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itna_scanner 5 0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2012" y="188640"/>
            <a:ext cx="9253738" cy="66693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ici scanner 0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38" y="0"/>
            <a:ext cx="4679923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rbis-42-1751097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7704" y="0"/>
            <a:ext cx="53591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ici scanner 002 detai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65" y="0"/>
            <a:ext cx="8135469" cy="6857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omb_of_Lorenzo_de'_Medici_(casting_in_Pushkin_museum)_by_shakko_0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9" y="0"/>
            <a:ext cx="9026742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788024" y="764704"/>
            <a:ext cx="3779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speranza di questo tempo è data dalla sua somiglianza al volto di Maria,</a:t>
            </a:r>
          </a:p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vera aurora </a:t>
            </a:r>
          </a:p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della salvezza,</a:t>
            </a:r>
          </a:p>
          <a:p>
            <a:pPr algn="ctr"/>
            <a:r>
              <a:rPr lang="it-IT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cui scultura si trova al centro della cappella. </a:t>
            </a:r>
            <a:endParaRPr lang="it-IT" sz="36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 descr="3madonn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-41414"/>
            <a:ext cx="3096344" cy="689941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madonn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34072"/>
            <a:ext cx="4878677" cy="4923928"/>
          </a:xfrm>
          <a:prstGeom prst="rect">
            <a:avLst/>
          </a:prstGeom>
        </p:spPr>
      </p:pic>
      <p:pic>
        <p:nvPicPr>
          <p:cNvPr id="4" name="Immagine 3" descr="SRIN_39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519" y="188640"/>
            <a:ext cx="4227482" cy="42484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madonn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7240"/>
            <a:ext cx="4925347" cy="68407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chelangelo_Medici_Madonna_detail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0437" y="0"/>
            <a:ext cx="4683125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_Madonna_che_Allatta_il_Figlio_-_Michelangelo_Buonarrot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484" y="0"/>
            <a:ext cx="8341032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ici scanner 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-8550"/>
            <a:ext cx="4824536" cy="686654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2055</Words>
  <Application>Microsoft Office PowerPoint</Application>
  <PresentationFormat>Presentazione su schermo (4:3)</PresentationFormat>
  <Paragraphs>363</Paragraphs>
  <Slides>160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160</vt:i4>
      </vt:variant>
    </vt:vector>
  </HeadingPairs>
  <TitlesOfParts>
    <vt:vector size="16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Elmer</cp:lastModifiedBy>
  <cp:revision>96</cp:revision>
  <dcterms:created xsi:type="dcterms:W3CDTF">2013-09-01T11:50:28Z</dcterms:created>
  <dcterms:modified xsi:type="dcterms:W3CDTF">2013-10-27T17:02:28Z</dcterms:modified>
</cp:coreProperties>
</file>